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42" r:id="rId3"/>
    <p:sldId id="343" r:id="rId4"/>
    <p:sldId id="259" r:id="rId5"/>
    <p:sldId id="344" r:id="rId6"/>
    <p:sldId id="322" r:id="rId7"/>
    <p:sldId id="323" r:id="rId8"/>
    <p:sldId id="324" r:id="rId9"/>
    <p:sldId id="345" r:id="rId10"/>
    <p:sldId id="280" r:id="rId11"/>
    <p:sldId id="340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47" r:id="rId21"/>
    <p:sldId id="334" r:id="rId22"/>
    <p:sldId id="335" r:id="rId23"/>
    <p:sldId id="336" r:id="rId24"/>
    <p:sldId id="337" r:id="rId25"/>
    <p:sldId id="338" r:id="rId26"/>
    <p:sldId id="339" r:id="rId27"/>
    <p:sldId id="346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n Contrera" initials="RC" lastIdx="1" clrIdx="0">
    <p:extLst>
      <p:ext uri="{19B8F6BF-5375-455C-9EA6-DF929625EA0E}">
        <p15:presenceInfo xmlns:p15="http://schemas.microsoft.com/office/powerpoint/2012/main" userId="d12a815922a3f7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06/06/2023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xmlns="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xmlns="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670810D-B85D-918F-E6D5-24C50135E372}"/>
              </a:ext>
            </a:extLst>
          </p:cNvPr>
          <p:cNvSpPr txBox="1"/>
          <p:nvPr/>
        </p:nvSpPr>
        <p:spPr>
          <a:xfrm>
            <a:off x="0" y="2013376"/>
            <a:ext cx="661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Montserrat" panose="00000500000000000000" pitchFamily="50" charset="0"/>
              </a:rPr>
              <a:t>	</a:t>
            </a:r>
            <a:r>
              <a:rPr lang="pt-BR" sz="2800" b="1" dirty="0">
                <a:latin typeface="Montserrat" panose="00000500000000000000" pitchFamily="50" charset="0"/>
              </a:rPr>
              <a:t>O Aspirante</a:t>
            </a:r>
            <a:endParaRPr lang="pt-BR" sz="36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B74AC6F-3726-0761-ABDB-F2821FFE9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128" y="2511870"/>
            <a:ext cx="3914678" cy="363450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438296" y="3051848"/>
            <a:ext cx="63028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Os Aspirantes são pessoas recrutadas sob diversas formas e motivos, com o propósito de se tornarem vicentinos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A1C0601-1528-4CFF-AB17-D4A1CA30281A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67030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1310185" y="3051848"/>
            <a:ext cx="73834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É necessário que o candidato possa decidir-se com firmeza.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 que só o tempo poderá fazer a pessoa se dar conta disso.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0D736B0D-097A-471B-A232-3459FB0C89E5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31659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588963" y="2736502"/>
            <a:ext cx="1118393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Se o candidato se mostrar contrário ao cumprimento da Regra, o presidente da Conferência deve, fazê-lo compreender que  ele não pode ser um vicentino proclamado, mas que   pode colaborar como um membro auxiliar.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Outra forma de praticar a caridade.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87766A1-F294-45E9-A8FA-8C2FBF54C7B4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5416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218365" y="2406032"/>
            <a:ext cx="117234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proclamação é um ato que ingressa a pessoa (aspirante) na Sociedade de São Vicente de Paulo, após um tempo de “estágio” em uma Conferência Vicentina.</a:t>
            </a:r>
            <a:endParaRPr lang="pt-BR" sz="2800" i="1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Os membros da Conferência, principalmente o presidente, deve incentivá-lo(a) a fazer visitas às famílias assistidas e a participar das atividades da Conferência, para que ele(a) se familiarize com o apostolado vicentino.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F593B14-5305-A66A-7A19-FFFE0113E569}"/>
              </a:ext>
            </a:extLst>
          </p:cNvPr>
          <p:cNvSpPr txBox="1"/>
          <p:nvPr/>
        </p:nvSpPr>
        <p:spPr>
          <a:xfrm>
            <a:off x="0" y="1503653"/>
            <a:ext cx="10724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Como se tornar um vicentino Proclamado e Aclamado</a:t>
            </a:r>
            <a:endParaRPr lang="pt-BR" sz="28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27B0851-1E51-4225-8EDA-BA5851260D87}"/>
              </a:ext>
            </a:extLst>
          </p:cNvPr>
          <p:cNvSpPr txBox="1"/>
          <p:nvPr/>
        </p:nvSpPr>
        <p:spPr>
          <a:xfrm>
            <a:off x="2812699" y="1018656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422897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504031" y="1823704"/>
            <a:ext cx="111839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>
                <a:latin typeface="Montserrat" panose="00000500000000000000" pitchFamily="2" charset="0"/>
              </a:rPr>
              <a:t>Para ser membro ativo, precisa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art.16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3º </a:t>
            </a: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- Ser cristão católico e Professar a fé católica;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- Estar em comunhão com a Igreja;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- Ter uma vida à luz da fé em Jesus;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- Viver a Palavra de Deus;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- Gostar do que faz.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 - Tenha, no mínimo, feito a </a:t>
            </a:r>
            <a:r>
              <a:rPr lang="pt-BR" sz="2800" b="1" u="sng" dirty="0">
                <a:latin typeface="Montserrat" panose="00000500000000000000" pitchFamily="2" charset="0"/>
              </a:rPr>
              <a:t>Primeira Eucaristia,</a:t>
            </a:r>
            <a:r>
              <a:rPr lang="pt-BR" sz="2800" b="1" dirty="0">
                <a:latin typeface="Montserrat" panose="00000500000000000000" pitchFamily="2" charset="0"/>
              </a:rPr>
              <a:t> </a:t>
            </a:r>
            <a:r>
              <a:rPr lang="pt-BR" sz="2800" dirty="0">
                <a:latin typeface="Montserrat" panose="00000500000000000000" pitchFamily="2" charset="0"/>
              </a:rPr>
              <a:t>certificada sua participação nos módulos de </a:t>
            </a:r>
            <a:r>
              <a:rPr lang="pt-BR" sz="2800" b="1" dirty="0">
                <a:latin typeface="Montserrat" panose="00000500000000000000" pitchFamily="2" charset="0"/>
              </a:rPr>
              <a:t>“Formação Básica” </a:t>
            </a:r>
            <a:r>
              <a:rPr lang="pt-BR" sz="2800" dirty="0">
                <a:latin typeface="Montserrat" panose="00000500000000000000" pitchFamily="2" charset="0"/>
              </a:rPr>
              <a:t>e </a:t>
            </a:r>
            <a:r>
              <a:rPr lang="pt-BR" sz="2800" b="1" dirty="0">
                <a:latin typeface="Montserrat" panose="00000500000000000000" pitchFamily="2" charset="0"/>
              </a:rPr>
              <a:t>“Espiritualidade Vicentina”</a:t>
            </a:r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16C26D31-6FE3-4F97-8988-466A9729226D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9886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122830" y="2253125"/>
            <a:ext cx="1191503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A partir do ato de Proclamação, a pessoa torna-se      a membro ativo (a), ou seja, torna-se associado(a) da SSVP. 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proclamação é feita na Conferência e após, será denominado confrade (homem) e </a:t>
            </a:r>
            <a:r>
              <a:rPr lang="pt-BR" sz="2800" dirty="0" err="1">
                <a:latin typeface="Montserrat" panose="00000500000000000000" pitchFamily="2" charset="0"/>
              </a:rPr>
              <a:t>consócia</a:t>
            </a:r>
            <a:r>
              <a:rPr lang="pt-BR" sz="2800" dirty="0">
                <a:latin typeface="Montserrat" panose="00000500000000000000" pitchFamily="2" charset="0"/>
              </a:rPr>
              <a:t> (mulher), e será aclamado (a) em uma das Festas Regulamentares da SSVP. 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A Aclamação é a apresentação do novo confrade ou </a:t>
            </a:r>
            <a:r>
              <a:rPr lang="pt-BR" sz="2800" dirty="0" err="1">
                <a:latin typeface="Montserrat" panose="00000500000000000000" pitchFamily="2" charset="0"/>
              </a:rPr>
              <a:t>consócia</a:t>
            </a:r>
            <a:r>
              <a:rPr lang="pt-BR" sz="2800" dirty="0">
                <a:latin typeface="Montserrat" panose="00000500000000000000" pitchFamily="2" charset="0"/>
              </a:rPr>
              <a:t> à comunidade vicentina.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CFC7688-53F0-4518-A91C-42CC1305AC2A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96460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136479" y="1965318"/>
            <a:ext cx="1190138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2" charset="0"/>
              </a:rPr>
              <a:t>Participar das festas regulamentares da SSVP:             </a:t>
            </a:r>
            <a:r>
              <a:rPr lang="pt-BR" sz="2800" dirty="0">
                <a:latin typeface="Montserrat" panose="00000500000000000000" pitchFamily="2" charset="0"/>
              </a:rPr>
              <a:t>  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(A SSVP realiza 3 festas por ano)  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Em honra a Ozanam no dia 23 de abril ou domingo seguinte. (CNB) (renovação compromisso por todos.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A de São Vicente no dia 27 de setembro ou domingo seguinte. (renovação compromisso pelos novos).</a:t>
            </a:r>
          </a:p>
          <a:p>
            <a:pPr algn="just"/>
            <a:endParaRPr lang="pt-BR" sz="14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- A de Imaculada Conceição no dia 8 de dezembro ou domingo seguinte. (renovação compromisso pelos novos)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F593B14-5305-A66A-7A19-FFFE0113E569}"/>
              </a:ext>
            </a:extLst>
          </p:cNvPr>
          <p:cNvSpPr txBox="1"/>
          <p:nvPr/>
        </p:nvSpPr>
        <p:spPr>
          <a:xfrm>
            <a:off x="368459" y="1442098"/>
            <a:ext cx="9001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Deveres do vicentino</a:t>
            </a:r>
            <a:endParaRPr lang="pt-BR" sz="28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E35D72C-BD41-439B-AC1B-EE5A59A67FA4}"/>
              </a:ext>
            </a:extLst>
          </p:cNvPr>
          <p:cNvSpPr txBox="1"/>
          <p:nvPr/>
        </p:nvSpPr>
        <p:spPr>
          <a:xfrm>
            <a:off x="2785403" y="954709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53A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97446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154134" y="2249624"/>
            <a:ext cx="1203786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2" charset="0"/>
              </a:rPr>
              <a:t>Participar da Missa de 5 intenções da Conferência.</a:t>
            </a:r>
          </a:p>
          <a:p>
            <a:r>
              <a:rPr lang="pt-BR" sz="2400" dirty="0">
                <a:latin typeface="Montserrat" panose="00000500000000000000" pitchFamily="2" charset="0"/>
              </a:rPr>
              <a:t>Que é celebrada pela ocasião do aniversário </a:t>
            </a:r>
            <a:r>
              <a:rPr lang="pt-BR" sz="2400" dirty="0" smtClean="0">
                <a:latin typeface="Montserrat" panose="00000500000000000000" pitchFamily="2" charset="0"/>
              </a:rPr>
              <a:t>da Conferência.</a:t>
            </a:r>
            <a:r>
              <a:rPr lang="pt-BR" dirty="0" smtClean="0">
                <a:latin typeface="Montserrat" panose="00000500000000000000" pitchFamily="2" charset="0"/>
              </a:rPr>
              <a:t>Art.119</a:t>
            </a:r>
            <a:endParaRPr lang="pt-BR" dirty="0">
              <a:latin typeface="Montserrat" panose="00000500000000000000" pitchFamily="2" charset="0"/>
            </a:endParaRPr>
          </a:p>
          <a:p>
            <a:r>
              <a:rPr lang="pt-BR" sz="1400" b="1" dirty="0">
                <a:latin typeface="Montserrat" panose="00000500000000000000" pitchFamily="2" charset="0"/>
              </a:rPr>
              <a:t> </a:t>
            </a:r>
            <a:endParaRPr lang="pt-BR" sz="1100" b="1" dirty="0">
              <a:latin typeface="Montserrat" panose="00000500000000000000" pitchFamily="2" charset="0"/>
            </a:endParaRPr>
          </a:p>
          <a:p>
            <a:pPr algn="just"/>
            <a:r>
              <a:rPr lang="pt-BR" sz="2800" b="1" dirty="0">
                <a:latin typeface="Montserrat" panose="00000500000000000000" pitchFamily="2" charset="0"/>
              </a:rPr>
              <a:t>As cinco intenções são: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1- Falecidos da SSVP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2- Pela Igreja Católica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3- Pelo Papa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4- Pela SSVP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5- Pelo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F593B14-5305-A66A-7A19-FFFE0113E569}"/>
              </a:ext>
            </a:extLst>
          </p:cNvPr>
          <p:cNvSpPr txBox="1"/>
          <p:nvPr/>
        </p:nvSpPr>
        <p:spPr>
          <a:xfrm>
            <a:off x="0" y="1644260"/>
            <a:ext cx="7329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Deveres do vicentino </a:t>
            </a:r>
            <a:endParaRPr lang="pt-BR" sz="28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F89285C-6935-4057-965F-2C37D4FBF533}"/>
              </a:ext>
            </a:extLst>
          </p:cNvPr>
          <p:cNvSpPr txBox="1"/>
          <p:nvPr/>
        </p:nvSpPr>
        <p:spPr>
          <a:xfrm>
            <a:off x="2879801" y="1038896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8714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405640" y="2594463"/>
            <a:ext cx="115088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>
                <a:latin typeface="Montserrat" panose="00000500000000000000" pitchFamily="2" charset="0"/>
              </a:rPr>
              <a:t>Respeito ao regulamento e à hierarquia: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É dever do Vicentino, obedecer a hierarquia e acatar suas diretrizes. 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b="1" u="sng" dirty="0">
                <a:latin typeface="Montserrat" panose="00000500000000000000" pitchFamily="2" charset="0"/>
              </a:rPr>
              <a:t>Segundo São Vicente: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“Obedecer é fazer a vontade de Deus, por intermédio de outro sobre nós”.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F593B14-5305-A66A-7A19-FFFE0113E569}"/>
              </a:ext>
            </a:extLst>
          </p:cNvPr>
          <p:cNvSpPr txBox="1"/>
          <p:nvPr/>
        </p:nvSpPr>
        <p:spPr>
          <a:xfrm>
            <a:off x="405640" y="1871438"/>
            <a:ext cx="6318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Deveres do vicentino </a:t>
            </a:r>
            <a:endParaRPr lang="pt-BR" sz="28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CBE6E9E-DB72-4408-980C-681EA5FBBA6E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10732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1255594" y="3037089"/>
            <a:ext cx="92802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Montserrat" panose="00000500000000000000" pitchFamily="2" charset="0"/>
              </a:rPr>
              <a:t>Se você gosta de visitar os pobres</a:t>
            </a:r>
            <a:r>
              <a:rPr lang="pt-BR" sz="2800" dirty="0" smtClean="0">
                <a:latin typeface="Montserrat" panose="00000500000000000000" pitchFamily="2" charset="0"/>
              </a:rPr>
              <a:t>,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latin typeface="Montserrat" panose="00000500000000000000" pitchFamily="2" charset="0"/>
              </a:rPr>
              <a:t>Se você quer dedicar parte de sua vida a serviço deles</a:t>
            </a:r>
            <a:r>
              <a:rPr lang="pt-BR" sz="2800" dirty="0" smtClean="0">
                <a:latin typeface="Montserrat" panose="00000500000000000000" pitchFamily="2" charset="0"/>
              </a:rPr>
              <a:t>,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dirty="0" smtClean="0">
                <a:latin typeface="Montserrat" panose="00000500000000000000" pitchFamily="2" charset="0"/>
              </a:rPr>
              <a:t>3. Se </a:t>
            </a:r>
            <a:r>
              <a:rPr lang="pt-BR" sz="2800" dirty="0">
                <a:latin typeface="Montserrat" panose="00000500000000000000" pitchFamily="2" charset="0"/>
              </a:rPr>
              <a:t>você se identifica com tudo que foi apresentado até aqui,</a:t>
            </a:r>
          </a:p>
          <a:p>
            <a:pPr algn="just"/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B376E4B-082C-4C13-BA30-462F484C566A}"/>
              </a:ext>
            </a:extLst>
          </p:cNvPr>
          <p:cNvSpPr txBox="1"/>
          <p:nvPr/>
        </p:nvSpPr>
        <p:spPr>
          <a:xfrm>
            <a:off x="2785403" y="998967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2191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6BC9383-E10A-410C-A46E-189CD3FE8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5" y="2962142"/>
            <a:ext cx="6705494" cy="1717718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xmlns="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xmlns="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51037" y="2570141"/>
            <a:ext cx="6705494" cy="171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3ª parte</a:t>
            </a: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0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520889" y="1595021"/>
            <a:ext cx="1115022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1" dirty="0">
              <a:latin typeface="Montserrat" panose="00000500000000000000" pitchFamily="2" charset="0"/>
            </a:endParaRPr>
          </a:p>
          <a:p>
            <a:pPr algn="just"/>
            <a:r>
              <a:rPr lang="pt-BR" sz="2800" b="1" dirty="0">
                <a:latin typeface="Montserrat" panose="00000500000000000000" pitchFamily="2" charset="0"/>
              </a:rPr>
              <a:t>4.Se está disposto/a a: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Montserrat" panose="00000500000000000000" pitchFamily="2" charset="0"/>
              </a:rPr>
              <a:t>Participar </a:t>
            </a:r>
            <a:r>
              <a:rPr lang="pt-BR" sz="2800" dirty="0">
                <a:latin typeface="Montserrat" panose="00000500000000000000" pitchFamily="2" charset="0"/>
              </a:rPr>
              <a:t>semanalmente da reunião de </a:t>
            </a:r>
            <a:r>
              <a:rPr lang="pt-BR" sz="2800" dirty="0" smtClean="0">
                <a:latin typeface="Montserrat" panose="00000500000000000000" pitchFamily="2" charset="0"/>
              </a:rPr>
              <a:t>conferência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pt-BR" sz="2800" b="1" dirty="0" smtClean="0">
                <a:latin typeface="Montserrat" panose="00000500000000000000" pitchFamily="2" charset="0"/>
              </a:rPr>
              <a:t>Visitar </a:t>
            </a:r>
            <a:r>
              <a:rPr lang="pt-BR" sz="2800" b="1" dirty="0">
                <a:latin typeface="Montserrat" panose="00000500000000000000" pitchFamily="2" charset="0"/>
              </a:rPr>
              <a:t>aos assistidos </a:t>
            </a:r>
            <a:r>
              <a:rPr lang="pt-BR" sz="2800" b="1" dirty="0" smtClean="0">
                <a:latin typeface="Montserrat" panose="00000500000000000000" pitchFamily="2" charset="0"/>
              </a:rPr>
              <a:t>semanalmente</a:t>
            </a:r>
          </a:p>
          <a:p>
            <a:endParaRPr lang="pt-BR" sz="2800" b="1" dirty="0">
              <a:latin typeface="Montserrat" panose="000005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Montserrat" panose="00000500000000000000" pitchFamily="2" charset="0"/>
              </a:rPr>
              <a:t>Participar </a:t>
            </a:r>
            <a:r>
              <a:rPr lang="pt-BR" sz="2800" dirty="0">
                <a:latin typeface="Montserrat" panose="00000500000000000000" pitchFamily="2" charset="0"/>
              </a:rPr>
              <a:t>das festas regulamentares (Ozanam, São Vicente de Paulo, Imaculada Conceição</a:t>
            </a:r>
            <a:r>
              <a:rPr lang="pt-BR" sz="2800" dirty="0" smtClean="0">
                <a:latin typeface="Montserrat" panose="00000500000000000000" pitchFamily="2" charset="0"/>
              </a:rPr>
              <a:t>)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r>
              <a:rPr lang="pt-BR" sz="2800" b="1" dirty="0">
                <a:latin typeface="Montserrat" panose="00000500000000000000" pitchFamily="2" charset="0"/>
              </a:rPr>
              <a:t>- Contribuir com a contribuição da SOLIDARIEDADE no primeiro trimestre do ano e cumprir a regra da SSVP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B376E4B-082C-4C13-BA30-462F484C566A}"/>
              </a:ext>
            </a:extLst>
          </p:cNvPr>
          <p:cNvSpPr txBox="1"/>
          <p:nvPr/>
        </p:nvSpPr>
        <p:spPr>
          <a:xfrm>
            <a:off x="2785403" y="998967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85632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709684" y="2889730"/>
            <a:ext cx="102349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Então, você está pronto para ser proclamado </a:t>
            </a: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confrade/</a:t>
            </a:r>
            <a:r>
              <a:rPr lang="pt-BR" sz="2800" dirty="0" err="1">
                <a:latin typeface="Montserrat" panose="00000500000000000000" pitchFamily="2" charset="0"/>
              </a:rPr>
              <a:t>consócia</a:t>
            </a:r>
            <a:r>
              <a:rPr lang="pt-BR" sz="2800" dirty="0">
                <a:latin typeface="Montserrat" panose="00000500000000000000" pitchFamily="2" charset="0"/>
              </a:rPr>
              <a:t> em sua Conferência!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Seja bem vindo à esta grande rede de caridade!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A74819D-C994-4020-9EA3-6DED39AC59D0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72231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4824090" y="3296097"/>
            <a:ext cx="60074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Então tenham motivação para agir com entusiasmo e ética.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CFECACA-8E3F-7D15-1CEA-40984A0F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12" y="1653191"/>
            <a:ext cx="3376695" cy="454712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345BD5E-8934-4569-A478-28D3445948B9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54063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1280159" y="2543532"/>
            <a:ext cx="51206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Mas acima de tudo precisam Ter motivação.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dirty="0">
                <a:latin typeface="Montserrat" panose="00000500000000000000" pitchFamily="2" charset="0"/>
              </a:rPr>
              <a:t>E Ter motivação é ter entusiasmo.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CFECACA-8E3F-7D15-1CEA-40984A0F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795" y="1597534"/>
            <a:ext cx="3376695" cy="454712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0E6617F-700E-4D75-8F64-4B40F4153F92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88189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795233" y="2461473"/>
            <a:ext cx="72194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Na sua Conferência, seja exemplo como filho e filha de Deus.</a:t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/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Sua imagem e semelhança,</a:t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/>
            </a:r>
            <a:br>
              <a:rPr lang="pt-BR" sz="2800" dirty="0">
                <a:latin typeface="Montserrat" panose="00000500000000000000" pitchFamily="2" charset="0"/>
              </a:rPr>
            </a:br>
            <a:r>
              <a:rPr lang="pt-BR" sz="2800" dirty="0">
                <a:latin typeface="Montserrat" panose="00000500000000000000" pitchFamily="2" charset="0"/>
              </a:rPr>
              <a:t>Pessoas justas, honestas, sinceras e entusiastas.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CFECACA-8E3F-7D15-1CEA-40984A0F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795" y="1597534"/>
            <a:ext cx="3376695" cy="454712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5A757AF-E402-4377-B5DC-B32E7A589AD2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133395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405639" y="2742329"/>
            <a:ext cx="56903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Vicente de Paulo disse:</a:t>
            </a:r>
          </a:p>
          <a:p>
            <a:endParaRPr lang="pt-BR" sz="2800" b="1" dirty="0">
              <a:latin typeface="Montserrat" panose="00000500000000000000" pitchFamily="2" charset="0"/>
            </a:endParaRPr>
          </a:p>
          <a:p>
            <a:r>
              <a:rPr lang="pt-BR" sz="2800" b="1" dirty="0">
                <a:latin typeface="Montserrat" panose="00000500000000000000" pitchFamily="2" charset="0"/>
              </a:rPr>
              <a:t>“Não basta fazer o bem, é preciso fazê-lo bem”.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C50CC11-FA1C-CF1C-DCB3-9C60DB5C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217" y="1704983"/>
            <a:ext cx="3871296" cy="470652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B407897B-1221-4C33-9ECE-A5551BD31D82}"/>
              </a:ext>
            </a:extLst>
          </p:cNvPr>
          <p:cNvSpPr txBox="1"/>
          <p:nvPr/>
        </p:nvSpPr>
        <p:spPr>
          <a:xfrm>
            <a:off x="2785403" y="1098015"/>
            <a:ext cx="6105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Montserrat" panose="00000500000000000000" pitchFamily="50" charset="0"/>
              </a:rPr>
              <a:t>O Aspirante e a Proclamação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82603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670810D-B85D-918F-E6D5-24C50135E372}"/>
              </a:ext>
            </a:extLst>
          </p:cNvPr>
          <p:cNvSpPr txBox="1"/>
          <p:nvPr/>
        </p:nvSpPr>
        <p:spPr>
          <a:xfrm>
            <a:off x="154133" y="1172606"/>
            <a:ext cx="10696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1"/>
                </a:solidFill>
                <a:latin typeface="Montserrat" panose="00000500000000000000" pitchFamily="50" charset="0"/>
              </a:rPr>
              <a:t>	</a:t>
            </a:r>
            <a:r>
              <a:rPr lang="pt-BR" sz="3600" b="1" dirty="0">
                <a:solidFill>
                  <a:srgbClr val="0070C0"/>
                </a:solidFill>
                <a:latin typeface="Montserrat" panose="00000500000000000000" pitchFamily="50" charset="0"/>
              </a:rPr>
              <a:t>Concluindo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C4073D9-1E6B-E604-8794-ABAFE5EEFD93}"/>
              </a:ext>
            </a:extLst>
          </p:cNvPr>
          <p:cNvSpPr txBox="1"/>
          <p:nvPr/>
        </p:nvSpPr>
        <p:spPr>
          <a:xfrm>
            <a:off x="621750" y="2915406"/>
            <a:ext cx="104424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A  SSVP é um caminho de santificação para seus membros e às famílias assistidas por eles. </a:t>
            </a:r>
          </a:p>
          <a:p>
            <a:endParaRPr lang="pt-BR" sz="2800" dirty="0">
              <a:latin typeface="Montserrat" panose="00000500000000000000" pitchFamily="2" charset="0"/>
            </a:endParaRPr>
          </a:p>
          <a:p>
            <a:pPr algn="r"/>
            <a:r>
              <a:rPr lang="pt-BR" sz="2800" b="1" dirty="0">
                <a:latin typeface="Montserrat" panose="00000500000000000000" pitchFamily="2" charset="0"/>
              </a:rPr>
              <a:t>“Deus ama os Pobres e ama quem ama os Pobres” </a:t>
            </a:r>
            <a:r>
              <a:rPr lang="pt-BR" sz="2800" dirty="0">
                <a:latin typeface="Montserrat" panose="00000500000000000000" pitchFamily="2" charset="0"/>
              </a:rPr>
              <a:t> </a:t>
            </a:r>
          </a:p>
          <a:p>
            <a:pPr algn="r"/>
            <a:r>
              <a:rPr lang="pt-BR" sz="2000" i="1" dirty="0">
                <a:latin typeface="Montserrat" panose="00000500000000000000" pitchFamily="2" charset="0"/>
              </a:rPr>
              <a:t>São Vicente de Paulo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120727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xmlns="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xmlns="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xmlns="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17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6BC9383-E10A-410C-A46E-189CD3FE8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xmlns="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xmlns="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highlight>
                  <a:srgbClr val="0070C0"/>
                </a:highlight>
                <a:latin typeface="Montserrat" panose="00000500000000000000" pitchFamily="50" charset="0"/>
              </a:rPr>
              <a:t>I  - Conduta Ética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Il - Proclamação</a:t>
            </a:r>
          </a:p>
        </p:txBody>
      </p:sp>
    </p:spTree>
    <p:extLst>
      <p:ext uri="{BB962C8B-B14F-4D97-AF65-F5344CB8AC3E}">
        <p14:creationId xmlns:p14="http://schemas.microsoft.com/office/powerpoint/2010/main" val="24602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681" y="2615479"/>
            <a:ext cx="8182606" cy="303312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>
                <a:latin typeface="Montserrat" panose="00000500000000000000" pitchFamily="50" charset="0"/>
              </a:rPr>
              <a:t>Código de Conduta Ética da Vicentino e da Administração da SSVP</a:t>
            </a:r>
          </a:p>
          <a:p>
            <a:pPr marL="0" indent="0" algn="just">
              <a:buNone/>
            </a:pPr>
            <a:endParaRPr lang="pt-BR" dirty="0">
              <a:latin typeface="Montserrat" panose="00000500000000000000" pitchFamily="50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Para melhor desempenhar as nossas  atividades vicentinas, é que o  CNB </a:t>
            </a:r>
            <a:r>
              <a:rPr lang="pt-BR" b="1" dirty="0">
                <a:latin typeface="Montserrat" panose="00000500000000000000" pitchFamily="2" charset="0"/>
              </a:rPr>
              <a:t>instituiu o  Código de Conduta Ética do Vicentino e da Administração da SSVP</a:t>
            </a:r>
          </a:p>
          <a:p>
            <a:pPr marL="0" indent="0" algn="just">
              <a:buNone/>
            </a:pP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141" y="1145167"/>
            <a:ext cx="7801900" cy="883969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Código de Conduta Ética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0" y="2786677"/>
            <a:ext cx="10981206" cy="3230222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Montserrat" panose="00000500000000000000" pitchFamily="2" charset="0"/>
              </a:rPr>
              <a:t>Lutar pela igualdade social;</a:t>
            </a:r>
          </a:p>
          <a:p>
            <a:pPr algn="just"/>
            <a:r>
              <a:rPr lang="pt-BR" dirty="0">
                <a:latin typeface="Montserrat" panose="00000500000000000000" pitchFamily="2" charset="0"/>
              </a:rPr>
              <a:t>Cumprimento da Regra da SSVP;</a:t>
            </a:r>
          </a:p>
          <a:p>
            <a:pPr algn="just"/>
            <a:r>
              <a:rPr lang="pt-BR" dirty="0">
                <a:latin typeface="Montserrat" panose="00000500000000000000" pitchFamily="2" charset="0"/>
              </a:rPr>
              <a:t>Ser fiel à verdade e os princípios difundidos por Antônio Frederico Ozanam e seus companheiros;</a:t>
            </a:r>
          </a:p>
          <a:p>
            <a:pPr algn="just"/>
            <a:r>
              <a:rPr lang="pt-BR" dirty="0">
                <a:latin typeface="Montserrat" panose="00000500000000000000" pitchFamily="2" charset="0"/>
              </a:rPr>
              <a:t>Proceder com lealdade e boa-fé em suas relações entre confrades e </a:t>
            </a:r>
            <a:r>
              <a:rPr lang="pt-BR" dirty="0" err="1">
                <a:latin typeface="Montserrat" panose="00000500000000000000" pitchFamily="2" charset="0"/>
              </a:rPr>
              <a:t>consócias</a:t>
            </a:r>
            <a:r>
              <a:rPr lang="pt-BR" dirty="0">
                <a:latin typeface="Montserrat" panose="00000500000000000000" pitchFamily="2" charset="0"/>
              </a:rPr>
              <a:t>, com os assistidos, órgãos da hierarquia e as autoridades.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670810D-B85D-918F-E6D5-24C50135E372}"/>
              </a:ext>
            </a:extLst>
          </p:cNvPr>
          <p:cNvSpPr txBox="1"/>
          <p:nvPr/>
        </p:nvSpPr>
        <p:spPr>
          <a:xfrm>
            <a:off x="0" y="1997527"/>
            <a:ext cx="1069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Montserrat" panose="00000500000000000000" pitchFamily="50" charset="0"/>
              </a:rPr>
              <a:t>Princípios éticos do vicentino: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B6763D94-BE60-4269-A9AF-D6B9BB2F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934" y="1053116"/>
            <a:ext cx="5729401" cy="55199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Código de Conduta Ética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0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30" y="2511870"/>
            <a:ext cx="10981206" cy="3676650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Montserrat" panose="00000500000000000000" pitchFamily="2" charset="0"/>
              </a:rPr>
              <a:t>Art. 1º </a:t>
            </a:r>
            <a:r>
              <a:rPr lang="pt-BR" dirty="0">
                <a:latin typeface="Montserrat" panose="00000500000000000000" pitchFamily="2" charset="0"/>
              </a:rPr>
              <a:t>- A ética é o ideal de conduta humana, que orienta cada ser humano ...</a:t>
            </a:r>
          </a:p>
          <a:p>
            <a:pPr algn="just"/>
            <a:endParaRPr lang="pt-BR" dirty="0">
              <a:latin typeface="Montserrat" panose="00000500000000000000" pitchFamily="2" charset="0"/>
            </a:endParaRPr>
          </a:p>
          <a:p>
            <a:pPr algn="just"/>
            <a:r>
              <a:rPr lang="pt-BR" b="1" dirty="0">
                <a:latin typeface="Montserrat" panose="00000500000000000000" pitchFamily="2" charset="0"/>
              </a:rPr>
              <a:t>Art. 5º </a:t>
            </a:r>
            <a:r>
              <a:rPr lang="pt-BR" dirty="0">
                <a:latin typeface="Montserrat" panose="00000500000000000000" pitchFamily="2" charset="0"/>
              </a:rPr>
              <a:t>- A honestidade, a dignidade, a solidariedade, o respeito ao semelhante, a lealdade, o decoro, o zelo, a transparência, a fraternidade, são os valores maiores que devem orientar a conduta dos dirigentes da SSVP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B62C9D6C-966D-4081-B9FA-1C654A2D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934" y="1053116"/>
            <a:ext cx="5729401" cy="55199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Código de Conduta Ética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5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64" y="3150388"/>
            <a:ext cx="11265607" cy="30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I – A prática da visita semanal aos assistidos, a participação nas reuniões (ordinárias e extraordinárias) e no trabalho das Unidades Vicentinas;</a:t>
            </a:r>
          </a:p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II – A pontualidade com todas as obrigações;</a:t>
            </a:r>
          </a:p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III- O zelo pela unidade e fraternidade;</a:t>
            </a:r>
          </a:p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IV- O cumprimento dos encargos assumidos ou na sua representação;</a:t>
            </a:r>
          </a:p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136545A-5035-23B2-62B2-59DD218D1EA8}"/>
              </a:ext>
            </a:extLst>
          </p:cNvPr>
          <p:cNvSpPr txBox="1"/>
          <p:nvPr/>
        </p:nvSpPr>
        <p:spPr>
          <a:xfrm>
            <a:off x="365759" y="1929694"/>
            <a:ext cx="10170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50" charset="0"/>
              </a:rPr>
              <a:t>Art.6º - São exemplos de conduta compatível com os valores da SSVP: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53572CE6-3646-442D-81C0-3659C9E1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934" y="1053116"/>
            <a:ext cx="5729401" cy="55199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Código de Conduta Ética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291682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xmlns="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98" y="2395366"/>
            <a:ext cx="11708469" cy="3842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 </a:t>
            </a:r>
            <a:r>
              <a:rPr lang="pt-BR" sz="2600" b="1" dirty="0">
                <a:latin typeface="Montserrat" panose="00000500000000000000" pitchFamily="2" charset="0"/>
              </a:rPr>
              <a:t>Art. 21- </a:t>
            </a:r>
            <a:r>
              <a:rPr lang="pt-BR" sz="2600" dirty="0">
                <a:latin typeface="Montserrat" panose="00000500000000000000" pitchFamily="2" charset="0"/>
              </a:rPr>
              <a:t>Parágrafo Único. São considerados conflitos de interesses, entre outros: </a:t>
            </a:r>
          </a:p>
          <a:p>
            <a:pPr marL="0" indent="0" algn="just"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Montserrat" panose="00000500000000000000" pitchFamily="2" charset="0"/>
              </a:rPr>
              <a:t>I. Utilizar as instalações, equipamentos ou quaisquer outros bens ou direitos das Unidades Vicentinas em </a:t>
            </a:r>
            <a:r>
              <a:rPr lang="pt-BR" sz="2600" b="1" u="sng" dirty="0">
                <a:latin typeface="Montserrat" panose="00000500000000000000" pitchFamily="2" charset="0"/>
              </a:rPr>
              <a:t>proveito próprio</a:t>
            </a:r>
            <a:r>
              <a:rPr lang="pt-BR" sz="2600" dirty="0">
                <a:latin typeface="Montserrat" panose="00000500000000000000" pitchFamily="2" charset="0"/>
              </a:rPr>
              <a:t>, para fins particulares ou para a </a:t>
            </a:r>
            <a:r>
              <a:rPr lang="pt-BR" sz="2600" b="1" u="sng" dirty="0">
                <a:latin typeface="Montserrat" panose="00000500000000000000" pitchFamily="2" charset="0"/>
              </a:rPr>
              <a:t>promoção de atividades ou manifestações de natureza política ou corporativista; </a:t>
            </a:r>
          </a:p>
          <a:p>
            <a:pPr marL="0" indent="0" algn="just">
              <a:buNone/>
            </a:pPr>
            <a:endParaRPr lang="pt-BR" sz="2600" dirty="0">
              <a:latin typeface="Montserrat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E9A5DE-DA39-0110-8731-F6D60E8B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136545A-5035-23B2-62B2-59DD218D1EA8}"/>
              </a:ext>
            </a:extLst>
          </p:cNvPr>
          <p:cNvSpPr txBox="1"/>
          <p:nvPr/>
        </p:nvSpPr>
        <p:spPr>
          <a:xfrm>
            <a:off x="329399" y="1872146"/>
            <a:ext cx="632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50" charset="0"/>
              </a:rPr>
              <a:t>Dos conflitos de interesses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0ABA95-E093-4E59-A2C3-794C6D2B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934" y="1053116"/>
            <a:ext cx="5729401" cy="55199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53A1"/>
                </a:solidFill>
                <a:latin typeface="Montserrat" panose="00000500000000000000" pitchFamily="50" charset="0"/>
              </a:rPr>
              <a:t>Código de Conduta Ética</a:t>
            </a:r>
            <a:endParaRPr lang="pt-BR" sz="2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F008F66-BBBF-346E-283B-842B6E6F2E70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itchFamily="18" charset="0"/>
              </a:rPr>
              <a:t>FORMAÇÃO BÁSICA</a:t>
            </a:r>
          </a:p>
        </p:txBody>
      </p:sp>
    </p:spTree>
    <p:extLst>
      <p:ext uri="{BB962C8B-B14F-4D97-AF65-F5344CB8AC3E}">
        <p14:creationId xmlns:p14="http://schemas.microsoft.com/office/powerpoint/2010/main" val="3028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6BC9383-E10A-410C-A46E-189CD3FE8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0053A1"/>
                </a:solidFill>
                <a:latin typeface="Garamond" panose="02020404030301010803" pitchFamily="18" charset="0"/>
              </a:rPr>
              <a:t>Tópicos da formação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xmlns="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xmlns="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xmlns="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AB9F76CA-98F7-483A-88A7-5384E962618D}"/>
              </a:ext>
            </a:extLst>
          </p:cNvPr>
          <p:cNvSpPr txBox="1">
            <a:spLocks/>
          </p:cNvSpPr>
          <p:nvPr/>
        </p:nvSpPr>
        <p:spPr>
          <a:xfrm>
            <a:off x="331570" y="428747"/>
            <a:ext cx="74232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Tópicos da formação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30A8C830-1349-4DAC-9378-8E7647A5AA1B}"/>
              </a:ext>
            </a:extLst>
          </p:cNvPr>
          <p:cNvSpPr txBox="1">
            <a:spLocks/>
          </p:cNvSpPr>
          <p:nvPr/>
        </p:nvSpPr>
        <p:spPr>
          <a:xfrm>
            <a:off x="574430" y="2468471"/>
            <a:ext cx="7180383" cy="278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dirty="0">
                <a:solidFill>
                  <a:schemeClr val="bg1"/>
                </a:solidFill>
                <a:latin typeface="Montserrat" panose="00000500000000000000" pitchFamily="50" charset="0"/>
              </a:rPr>
              <a:t>I – Conduta Ética</a:t>
            </a:r>
          </a:p>
          <a:p>
            <a:pPr algn="l">
              <a:defRPr/>
            </a:pPr>
            <a:endParaRPr lang="pt-B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l">
              <a:defRPr/>
            </a:pPr>
            <a:r>
              <a:rPr lang="pt-BR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Il - Proclamação</a:t>
            </a:r>
          </a:p>
        </p:txBody>
      </p:sp>
    </p:spTree>
    <p:extLst>
      <p:ext uri="{BB962C8B-B14F-4D97-AF65-F5344CB8AC3E}">
        <p14:creationId xmlns:p14="http://schemas.microsoft.com/office/powerpoint/2010/main" val="252331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1150</Words>
  <Application>Microsoft Office PowerPoint</Application>
  <PresentationFormat>Widescreen</PresentationFormat>
  <Paragraphs>164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Apresentação do PowerPoint</vt:lpstr>
      <vt:lpstr>Código de Conduta Ética</vt:lpstr>
      <vt:lpstr>Código de Conduta Ética</vt:lpstr>
      <vt:lpstr>Código de Conduta Ética</vt:lpstr>
      <vt:lpstr>Código de Conduta Ética</vt:lpstr>
      <vt:lpstr>Código de Conduta 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Conta da Microsoft</cp:lastModifiedBy>
  <cp:revision>40</cp:revision>
  <dcterms:created xsi:type="dcterms:W3CDTF">2022-08-23T14:33:21Z</dcterms:created>
  <dcterms:modified xsi:type="dcterms:W3CDTF">2023-06-07T00:58:03Z</dcterms:modified>
</cp:coreProperties>
</file>