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258" r:id="rId2"/>
    <p:sldId id="808" r:id="rId3"/>
    <p:sldId id="809" r:id="rId4"/>
    <p:sldId id="259" r:id="rId5"/>
    <p:sldId id="263" r:id="rId6"/>
    <p:sldId id="265" r:id="rId7"/>
    <p:sldId id="266" r:id="rId8"/>
    <p:sldId id="267" r:id="rId9"/>
    <p:sldId id="268" r:id="rId10"/>
    <p:sldId id="264" r:id="rId11"/>
    <p:sldId id="275" r:id="rId12"/>
    <p:sldId id="269" r:id="rId13"/>
    <p:sldId id="261" r:id="rId14"/>
    <p:sldId id="271" r:id="rId15"/>
    <p:sldId id="272" r:id="rId16"/>
    <p:sldId id="273" r:id="rId17"/>
    <p:sldId id="274" r:id="rId18"/>
    <p:sldId id="810" r:id="rId19"/>
    <p:sldId id="811" r:id="rId20"/>
    <p:sldId id="812" r:id="rId21"/>
    <p:sldId id="813" r:id="rId22"/>
    <p:sldId id="814" r:id="rId23"/>
    <p:sldId id="280" r:id="rId24"/>
    <p:sldId id="282" r:id="rId25"/>
    <p:sldId id="283" r:id="rId26"/>
    <p:sldId id="284" r:id="rId27"/>
    <p:sldId id="286" r:id="rId28"/>
    <p:sldId id="287" r:id="rId29"/>
    <p:sldId id="288" r:id="rId30"/>
    <p:sldId id="290" r:id="rId31"/>
    <p:sldId id="291" r:id="rId32"/>
    <p:sldId id="289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815" r:id="rId49"/>
    <p:sldId id="308" r:id="rId50"/>
    <p:sldId id="309" r:id="rId51"/>
    <p:sldId id="310" r:id="rId52"/>
    <p:sldId id="311" r:id="rId53"/>
    <p:sldId id="312" r:id="rId54"/>
    <p:sldId id="315" r:id="rId55"/>
    <p:sldId id="321" r:id="rId56"/>
    <p:sldId id="322" r:id="rId57"/>
    <p:sldId id="317" r:id="rId58"/>
    <p:sldId id="319" r:id="rId59"/>
    <p:sldId id="320" r:id="rId60"/>
    <p:sldId id="805" r:id="rId61"/>
    <p:sldId id="816" r:id="rId6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0053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37" autoAdjust="0"/>
    <p:restoredTop sz="82689" autoAdjust="0"/>
  </p:normalViewPr>
  <p:slideViewPr>
    <p:cSldViewPr snapToGrid="0">
      <p:cViewPr varScale="1">
        <p:scale>
          <a:sx n="37" d="100"/>
          <a:sy n="37" d="100"/>
        </p:scale>
        <p:origin x="51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06AFCD-46DF-4B76-990C-698C333ACC10}" type="datetimeFigureOut">
              <a:rPr lang="pt-BR" smtClean="0"/>
              <a:t>26/06/2023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1D683-805F-4558-A1F8-9B1123409F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6600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23076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48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23076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1D683-805F-4558-A1F8-9B1123409F06}" type="slidenum">
              <a:rPr lang="pt-BR" smtClean="0"/>
              <a:t>49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9819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2307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1D683-805F-4558-A1F8-9B1123409F06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539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23076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23076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1D683-805F-4558-A1F8-9B1123409F06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17889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1D683-805F-4558-A1F8-9B1123409F06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56042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1D683-805F-4558-A1F8-9B1123409F06}" type="slidenum">
              <a:rPr lang="pt-BR" smtClean="0"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75126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1D683-805F-4558-A1F8-9B1123409F06}" type="slidenum">
              <a:rPr lang="pt-BR" smtClean="0"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0971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BBD2C0-FC6D-460A-8EFD-F312500ED7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D13CE73-BD10-4B15-926B-BDB222FC3F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A4771B5-030E-42D9-9B76-6255847E1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26/06/2023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088357B-40A3-4C2A-9FD7-A8EA67C98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C363DB4-53F1-4C4A-A559-541228CDD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8289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FABB27-6A98-43A6-B7AB-848369A65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3BFE070-371A-45B2-973C-1BEF9A937A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63587DA-83B3-4427-800F-9F382D59E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26/06/2023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8A03BC6-1802-4853-A9B2-5D7848697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F70AEFD-B6FD-47BA-8F05-BA27C6773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284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FDAB268-246C-4BDD-9F3B-FD294615AF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D1C9803-8BAA-4F68-937C-5099F47EE4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4E34698-6E52-4A03-9C90-406CEBE2E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26/06/2023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C097EA3-CD5F-48CB-BDAE-EAF4B7CE6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05DDE6C-40DC-445C-8F64-221438DBE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9108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agem ou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935" y="64677"/>
            <a:ext cx="11617291" cy="6316651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910880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EFE6FA-F2E2-4644-992C-3BF79D2AD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CB4FCBD-EF52-4668-9595-67911CB1F1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EAD75E6-3B66-4BB9-8DAA-29164BDFD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26/06/2023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28C8AA-6B16-469A-8990-65ED79390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B02DD33-911B-4F73-85AA-605655BBA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691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7D59CD-9586-4B13-909C-ED950829F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D0714F5-1DD0-490D-AC51-2F5B1552D0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D98CA95-99CA-4F52-8346-7491606A8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26/06/2023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F39E06F-E225-420E-94B2-F65D5B96B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FE1C59A-B848-446B-88A1-007F7F7A6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6764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9C5FB0-405A-436A-9A08-CC452E035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70ADE73-6A6A-48F4-8161-0A60D74131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48E9DEE-FCD0-46F0-9AC4-7C0D7CAB72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DF59034-D1E8-44ED-B179-0359F2275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26/06/2023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079A953-39CC-4E47-B0E0-B6554E19D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23F7F68-F463-4E83-A2C3-3F93A35A5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3692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5344DD-B359-4589-AF6A-83AA044E7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0B555A4-C681-4771-8AE2-63357EF808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C1617FB-EB75-49BC-BFA0-EA3640560E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74BCBAA-7DA9-4980-978F-AA9A7DB290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3900BC7-2C2E-4C0A-A719-9F2BC919D9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EC56BE5-CDDF-42E1-8D43-760D8886C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26/06/2023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11F873E-7EBE-4DED-86EC-65CAD70F4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87F3883-828A-48B5-8A7E-3772DC983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6797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6A9DD5-B6E5-444C-B344-2B84E9C01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CB1F10B-4D77-41BB-A809-4A0C54017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26/06/2023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6174A52-8501-467C-848C-3D0424FBB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7929797-E00F-416D-B776-54AD107EF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6202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00F94BD-2961-40FB-BD6B-A2D189D8C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26/06/2023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5158D13-1BB7-43CE-A2DB-39760ECAC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B976DAF-0198-40F3-A9F7-E46553712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5973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88C0CC-A6E4-4205-89ED-E6C688733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5AEB8B8-0377-4A61-912D-B068471A2C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BCEDF00-405B-40BE-BA66-75E036B9DD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AF37940-9FA8-4A2B-B88C-42530F3F9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26/06/2023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87F2AED-4522-4F1D-970A-2E633E825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B7F7880-50AC-4304-B4A6-B43E32550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5389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A721A9-3A96-4B92-A8EE-7F2C76B30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775EB7F-735E-43E8-B797-48D2A899BE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C5BE947-6A26-420D-9660-4A17591898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918C770-026B-4211-BAA7-9426A1617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26/06/2023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D1F0E9F-A7C9-498F-B83C-F351E1523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260D605-416B-415F-A2CB-003AA0227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1565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B4CF572-AB65-4B15-9CBA-E5683F0E5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C2C9293-8B07-4A8A-BB7A-5DE378DE4C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16EFB99-CCDD-4228-9C70-1B62D06019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A2EA1-8292-44DA-8F9F-4133E0E04F55}" type="datetimeFigureOut">
              <a:rPr lang="pt-BR" smtClean="0"/>
              <a:t>26/06/2023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4B8B270-DBFA-483A-9831-CAD4045E50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7FE891D-248E-4E83-B4F4-D0A29D2C29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5591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5CFF523A-C0E0-4A4C-A226-3EAAADECCC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930" y="1899000"/>
            <a:ext cx="3042141" cy="3060000"/>
          </a:xfrm>
          <a:prstGeom prst="rect">
            <a:avLst/>
          </a:prstGeom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id="{B75C4FD3-8A23-4170-9D91-4D4B3C8FE43E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07F27E93-A654-4FBB-BEBE-D8DA7E08E125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8" name="Agrupar 7">
              <a:extLst>
                <a:ext uri="{FF2B5EF4-FFF2-40B4-BE49-F238E27FC236}">
                  <a16:creationId xmlns:a16="http://schemas.microsoft.com/office/drawing/2014/main" id="{D4AAACE4-E90F-4A52-8617-9D469A802C7C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2A6CE31F-AD77-4616-B330-B72BB36F4CA5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26EC8621-2C05-40EC-98D5-A67FF1F8CBA7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90752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93E9A5DE-DA39-0110-8731-F6D60E8BB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pic>
        <p:nvPicPr>
          <p:cNvPr id="15" name="Imagem 3">
            <a:extLst>
              <a:ext uri="{FF2B5EF4-FFF2-40B4-BE49-F238E27FC236}">
                <a16:creationId xmlns:a16="http://schemas.microsoft.com/office/drawing/2014/main" id="{E97E887B-402D-0561-A500-5055AE682F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1"/>
          <a:stretch/>
        </p:blipFill>
        <p:spPr bwMode="auto">
          <a:xfrm>
            <a:off x="2844629" y="2275417"/>
            <a:ext cx="5684806" cy="3926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tângulo 8">
            <a:extLst>
              <a:ext uri="{FF2B5EF4-FFF2-40B4-BE49-F238E27FC236}">
                <a16:creationId xmlns:a16="http://schemas.microsoft.com/office/drawing/2014/main" id="{5722726D-9768-CE0B-2BFC-5AA15B86B6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1539" y="3250220"/>
            <a:ext cx="19288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 dirty="0"/>
              <a:t>/Obras Unidas  </a:t>
            </a:r>
            <a:endParaRPr lang="pt-BR" altLang="pt-BR" sz="2000" i="1" dirty="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143A11B5-C1DF-4B15-8209-9F82E99DDB53}"/>
              </a:ext>
            </a:extLst>
          </p:cNvPr>
          <p:cNvSpPr txBox="1"/>
          <p:nvPr/>
        </p:nvSpPr>
        <p:spPr>
          <a:xfrm>
            <a:off x="253218" y="1034543"/>
            <a:ext cx="106962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accent1"/>
                </a:solidFill>
                <a:latin typeface="Montserrat" panose="00000500000000000000" pitchFamily="50" charset="0"/>
              </a:rPr>
              <a:t>Hierarquia </a:t>
            </a:r>
            <a:r>
              <a:rPr lang="pt-BR" sz="2800" b="1" dirty="0">
                <a:solidFill>
                  <a:schemeClr val="accent1"/>
                </a:solidFill>
                <a:latin typeface="Montserrat" panose="00000500000000000000" pitchFamily="2" charset="0"/>
              </a:rPr>
              <a:t>da</a:t>
            </a:r>
            <a:r>
              <a:rPr lang="pt-BR" altLang="pt-BR" sz="2800" b="1" dirty="0">
                <a:solidFill>
                  <a:srgbClr val="0070C0"/>
                </a:solidFill>
                <a:latin typeface="Montserrat" panose="00000500000000000000" pitchFamily="2" charset="0"/>
              </a:rPr>
              <a:t> Sociedade de São Vicente de Paulo</a:t>
            </a:r>
            <a:endParaRPr lang="pt-BR" sz="2800" b="1" dirty="0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BF008F66-BBBF-346E-283B-842B6E6F2E70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itchFamily="18" charset="0"/>
              </a:rPr>
              <a:t>FORMAÇÃO BÁSICA</a:t>
            </a:r>
          </a:p>
        </p:txBody>
      </p:sp>
    </p:spTree>
    <p:extLst>
      <p:ext uri="{BB962C8B-B14F-4D97-AF65-F5344CB8AC3E}">
        <p14:creationId xmlns:p14="http://schemas.microsoft.com/office/powerpoint/2010/main" val="1486990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93E9A5DE-DA39-0110-8731-F6D60E8BB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F8522C9-DE62-F39F-F9D9-CA447146B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70497"/>
            <a:ext cx="10515600" cy="38064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b="1" dirty="0">
                <a:latin typeface="Montserrat" panose="00000500000000000000" pitchFamily="50" charset="0"/>
              </a:rPr>
              <a:t>No Brasil temos:</a:t>
            </a:r>
          </a:p>
          <a:p>
            <a:pPr algn="just">
              <a:defRPr/>
            </a:pPr>
            <a:r>
              <a:rPr lang="en-US" dirty="0">
                <a:latin typeface="Montserrat" panose="00000500000000000000" pitchFamily="2" charset="0"/>
                <a:cs typeface="Arial" charset="0"/>
              </a:rPr>
              <a:t>No </a:t>
            </a:r>
            <a:r>
              <a:rPr lang="en-US" dirty="0" err="1">
                <a:latin typeface="Montserrat" panose="00000500000000000000" pitchFamily="2" charset="0"/>
                <a:cs typeface="Arial" charset="0"/>
              </a:rPr>
              <a:t>Brasil</a:t>
            </a:r>
            <a:r>
              <a:rPr lang="en-US" dirty="0">
                <a:latin typeface="Montserrat" panose="00000500000000000000" pitchFamily="2" charset="0"/>
                <a:cs typeface="Arial" charset="0"/>
              </a:rPr>
              <a:t> </a:t>
            </a:r>
            <a:r>
              <a:rPr lang="en-US" dirty="0" err="1">
                <a:latin typeface="Montserrat" panose="00000500000000000000" pitchFamily="2" charset="0"/>
                <a:cs typeface="Arial" charset="0"/>
              </a:rPr>
              <a:t>temos</a:t>
            </a:r>
            <a:r>
              <a:rPr lang="en-US" dirty="0">
                <a:latin typeface="Montserrat" panose="00000500000000000000" pitchFamily="2" charset="0"/>
                <a:cs typeface="Arial" charset="0"/>
              </a:rPr>
              <a:t>:</a:t>
            </a:r>
          </a:p>
          <a:p>
            <a:pPr algn="just">
              <a:defRPr/>
            </a:pPr>
            <a:r>
              <a:rPr lang="en-US" dirty="0">
                <a:latin typeface="Montserrat" panose="00000500000000000000" pitchFamily="2" charset="0"/>
                <a:cs typeface="Arial" charset="0"/>
              </a:rPr>
              <a:t>35 </a:t>
            </a:r>
            <a:r>
              <a:rPr lang="en-US" dirty="0" err="1">
                <a:latin typeface="Montserrat" panose="00000500000000000000" pitchFamily="2" charset="0"/>
                <a:cs typeface="Arial" charset="0"/>
              </a:rPr>
              <a:t>Conselhos</a:t>
            </a:r>
            <a:r>
              <a:rPr lang="en-US" dirty="0">
                <a:latin typeface="Montserrat" panose="00000500000000000000" pitchFamily="2" charset="0"/>
                <a:cs typeface="Arial" charset="0"/>
              </a:rPr>
              <a:t> </a:t>
            </a:r>
            <a:r>
              <a:rPr lang="en-US" dirty="0" err="1">
                <a:latin typeface="Montserrat" panose="00000500000000000000" pitchFamily="2" charset="0"/>
                <a:cs typeface="Arial" charset="0"/>
              </a:rPr>
              <a:t>Metropolitano</a:t>
            </a:r>
            <a:r>
              <a:rPr lang="en-US" dirty="0">
                <a:latin typeface="Montserrat" panose="00000500000000000000" pitchFamily="2" charset="0"/>
                <a:cs typeface="Arial" charset="0"/>
              </a:rPr>
              <a:t> (CM) </a:t>
            </a:r>
          </a:p>
          <a:p>
            <a:pPr algn="just">
              <a:defRPr/>
            </a:pPr>
            <a:r>
              <a:rPr lang="en-US" dirty="0">
                <a:latin typeface="Montserrat" panose="00000500000000000000" pitchFamily="2" charset="0"/>
                <a:cs typeface="Arial" charset="0"/>
              </a:rPr>
              <a:t>15.935 </a:t>
            </a:r>
            <a:r>
              <a:rPr lang="pt-BR" dirty="0">
                <a:latin typeface="Montserrat" panose="00000500000000000000" pitchFamily="2" charset="0"/>
                <a:cs typeface="Arial" charset="0"/>
              </a:rPr>
              <a:t>Conferências</a:t>
            </a:r>
            <a:r>
              <a:rPr lang="en-US" dirty="0">
                <a:latin typeface="Montserrat" panose="00000500000000000000" pitchFamily="2" charset="0"/>
                <a:cs typeface="Arial" charset="0"/>
              </a:rPr>
              <a:t>  </a:t>
            </a:r>
          </a:p>
          <a:p>
            <a:pPr algn="just">
              <a:defRPr/>
            </a:pPr>
            <a:r>
              <a:rPr lang="en-US" dirty="0">
                <a:latin typeface="Montserrat" panose="00000500000000000000" pitchFamily="2" charset="0"/>
                <a:cs typeface="Arial" charset="0"/>
              </a:rPr>
              <a:t>122.646 </a:t>
            </a:r>
            <a:r>
              <a:rPr lang="en-US" dirty="0" err="1">
                <a:latin typeface="Montserrat" panose="00000500000000000000" pitchFamily="2" charset="0"/>
                <a:cs typeface="Arial" charset="0"/>
              </a:rPr>
              <a:t>Membros</a:t>
            </a:r>
            <a:r>
              <a:rPr lang="en-US" dirty="0">
                <a:latin typeface="Montserrat" panose="00000500000000000000" pitchFamily="2" charset="0"/>
                <a:cs typeface="Arial" charset="0"/>
              </a:rPr>
              <a:t> </a:t>
            </a:r>
            <a:r>
              <a:rPr lang="en-US" dirty="0" err="1">
                <a:latin typeface="Montserrat" panose="00000500000000000000" pitchFamily="2" charset="0"/>
                <a:cs typeface="Arial" charset="0"/>
              </a:rPr>
              <a:t>vicentinos</a:t>
            </a:r>
            <a:endParaRPr lang="en-US" dirty="0">
              <a:latin typeface="Montserrat" panose="00000500000000000000" pitchFamily="2" charset="0"/>
              <a:cs typeface="Arial" charset="0"/>
            </a:endParaRPr>
          </a:p>
          <a:p>
            <a:pPr>
              <a:defRPr/>
            </a:pPr>
            <a:r>
              <a:rPr lang="en-US" b="1" dirty="0">
                <a:latin typeface="Montserrat" panose="00000500000000000000" pitchFamily="2" charset="0"/>
                <a:cs typeface="Arial" charset="0"/>
              </a:rPr>
              <a:t>581</a:t>
            </a:r>
            <a:r>
              <a:rPr lang="en-US" dirty="0">
                <a:latin typeface="Montserrat" panose="00000500000000000000" pitchFamily="2" charset="0"/>
                <a:cs typeface="Arial" charset="0"/>
              </a:rPr>
              <a:t> </a:t>
            </a:r>
            <a:r>
              <a:rPr lang="en-US" b="1" dirty="0" err="1">
                <a:latin typeface="Montserrat" panose="00000500000000000000" pitchFamily="2" charset="0"/>
                <a:cs typeface="Arial" charset="0"/>
              </a:rPr>
              <a:t>Obras</a:t>
            </a:r>
            <a:r>
              <a:rPr lang="en-US" b="1" dirty="0">
                <a:latin typeface="Montserrat" panose="00000500000000000000" pitchFamily="2" charset="0"/>
                <a:cs typeface="Arial" charset="0"/>
              </a:rPr>
              <a:t> </a:t>
            </a:r>
            <a:r>
              <a:rPr lang="en-US" b="1" dirty="0" err="1">
                <a:latin typeface="Montserrat" panose="00000500000000000000" pitchFamily="2" charset="0"/>
                <a:cs typeface="Arial" charset="0"/>
              </a:rPr>
              <a:t>Unidas</a:t>
            </a:r>
            <a:r>
              <a:rPr lang="en-US" b="1" dirty="0">
                <a:latin typeface="Montserrat" panose="00000500000000000000" pitchFamily="2" charset="0"/>
                <a:cs typeface="Arial" charset="0"/>
              </a:rPr>
              <a:t> (</a:t>
            </a:r>
            <a:r>
              <a:rPr lang="en-US" b="1" dirty="0" err="1">
                <a:latin typeface="Montserrat" panose="00000500000000000000" pitchFamily="2" charset="0"/>
                <a:cs typeface="Arial" charset="0"/>
              </a:rPr>
              <a:t>Asilos</a:t>
            </a:r>
            <a:r>
              <a:rPr lang="en-US" b="1" dirty="0">
                <a:latin typeface="Montserrat" panose="00000500000000000000" pitchFamily="2" charset="0"/>
                <a:cs typeface="Arial" charset="0"/>
              </a:rPr>
              <a:t>, </a:t>
            </a:r>
            <a:r>
              <a:rPr lang="en-US" b="1" dirty="0" err="1">
                <a:latin typeface="Montserrat" panose="00000500000000000000" pitchFamily="2" charset="0"/>
                <a:cs typeface="Arial" charset="0"/>
              </a:rPr>
              <a:t>hospitais</a:t>
            </a:r>
            <a:r>
              <a:rPr lang="en-US" b="1" dirty="0">
                <a:latin typeface="Montserrat" panose="00000500000000000000" pitchFamily="2" charset="0"/>
                <a:cs typeface="Arial" charset="0"/>
              </a:rPr>
              <a:t>)etc. </a:t>
            </a:r>
          </a:p>
          <a:p>
            <a:pPr>
              <a:defRPr/>
            </a:pPr>
            <a:r>
              <a:rPr lang="en-US" dirty="0">
                <a:latin typeface="Montserrat" panose="00000500000000000000" pitchFamily="2" charset="0"/>
                <a:cs typeface="Arial" charset="0"/>
              </a:rPr>
              <a:t>12.400 </a:t>
            </a:r>
            <a:r>
              <a:rPr lang="en-US" dirty="0" err="1">
                <a:latin typeface="Montserrat" panose="00000500000000000000" pitchFamily="2" charset="0"/>
                <a:cs typeface="Arial" charset="0"/>
              </a:rPr>
              <a:t>Funcionários</a:t>
            </a:r>
            <a:endParaRPr lang="en-US" dirty="0">
              <a:solidFill>
                <a:srgbClr val="0070C0"/>
              </a:solidFill>
              <a:latin typeface="Montserrat" panose="00000500000000000000" pitchFamily="2" charset="0"/>
              <a:cs typeface="Arial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D0D88FA0-5EB5-41D0-8BFA-E38785A2457D}"/>
              </a:ext>
            </a:extLst>
          </p:cNvPr>
          <p:cNvSpPr txBox="1"/>
          <p:nvPr/>
        </p:nvSpPr>
        <p:spPr>
          <a:xfrm>
            <a:off x="253218" y="1034543"/>
            <a:ext cx="106962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0070C0"/>
                </a:solidFill>
                <a:latin typeface="Montserrat" panose="00000500000000000000" pitchFamily="50" charset="0"/>
              </a:rPr>
              <a:t>Organização </a:t>
            </a:r>
            <a:r>
              <a:rPr lang="pt-BR" sz="2800" b="1" dirty="0">
                <a:solidFill>
                  <a:srgbClr val="0070C0"/>
                </a:solidFill>
                <a:latin typeface="Montserrat" panose="00000500000000000000" pitchFamily="2" charset="0"/>
              </a:rPr>
              <a:t>da</a:t>
            </a:r>
            <a:r>
              <a:rPr lang="pt-BR" altLang="pt-BR" sz="2800" b="1" dirty="0">
                <a:solidFill>
                  <a:srgbClr val="0070C0"/>
                </a:solidFill>
                <a:latin typeface="Montserrat" panose="00000500000000000000" pitchFamily="2" charset="0"/>
              </a:rPr>
              <a:t> Sociedade de São Vicente de Paulo</a:t>
            </a:r>
            <a:endParaRPr lang="pt-BR" sz="2800" b="1" dirty="0">
              <a:solidFill>
                <a:srgbClr val="0070C0"/>
              </a:solidFill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BF008F66-BBBF-346E-283B-842B6E6F2E70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itchFamily="18" charset="0"/>
              </a:rPr>
              <a:t>FORMAÇÃO BÁSICA</a:t>
            </a:r>
          </a:p>
        </p:txBody>
      </p:sp>
    </p:spTree>
    <p:extLst>
      <p:ext uri="{BB962C8B-B14F-4D97-AF65-F5344CB8AC3E}">
        <p14:creationId xmlns:p14="http://schemas.microsoft.com/office/powerpoint/2010/main" val="3671493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7254C44-9065-4589-B88D-56386652A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033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877398-D783-4258-AFB0-0717E01F1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33" y="1881948"/>
            <a:ext cx="4818919" cy="500666"/>
          </a:xfrm>
        </p:spPr>
        <p:txBody>
          <a:bodyPr>
            <a:noAutofit/>
          </a:bodyPr>
          <a:lstStyle/>
          <a:p>
            <a:r>
              <a:rPr lang="pt-BR" sz="2800" b="1" dirty="0">
                <a:solidFill>
                  <a:srgbClr val="0053A1"/>
                </a:solidFill>
                <a:latin typeface="Montserrat" panose="00000500000000000000" pitchFamily="50" charset="0"/>
              </a:rPr>
              <a:t>Todas as Unidades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446BAF8-7411-4A69-82A5-7334BEA514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585256"/>
            <a:ext cx="5181600" cy="2487968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pt-BR" dirty="0">
                <a:latin typeface="Montserrat" panose="00000500000000000000" pitchFamily="50" charset="0"/>
              </a:rPr>
              <a:t>Presidente</a:t>
            </a:r>
          </a:p>
          <a:p>
            <a:pPr>
              <a:defRPr/>
            </a:pPr>
            <a:r>
              <a:rPr lang="pt-BR" dirty="0">
                <a:latin typeface="Montserrat" panose="00000500000000000000" pitchFamily="50" charset="0"/>
              </a:rPr>
              <a:t>Vice-Presidente</a:t>
            </a:r>
          </a:p>
          <a:p>
            <a:pPr>
              <a:defRPr/>
            </a:pPr>
            <a:r>
              <a:rPr lang="pt-BR" dirty="0">
                <a:latin typeface="Montserrat" panose="00000500000000000000" pitchFamily="50" charset="0"/>
              </a:rPr>
              <a:t>Secretário</a:t>
            </a:r>
          </a:p>
          <a:p>
            <a:pPr>
              <a:defRPr/>
            </a:pPr>
            <a:r>
              <a:rPr lang="pt-BR" dirty="0">
                <a:latin typeface="Montserrat" panose="00000500000000000000" pitchFamily="50" charset="0"/>
              </a:rPr>
              <a:t>Tesoureiro</a:t>
            </a:r>
          </a:p>
          <a:p>
            <a:pPr algn="just"/>
            <a:endParaRPr lang="pt-BR" dirty="0">
              <a:latin typeface="Montserrat" panose="00000500000000000000" pitchFamily="2" charset="0"/>
            </a:endParaRP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C47CCB5-8E20-4A7C-9442-D6A836565B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53202" y="2318479"/>
            <a:ext cx="5181599" cy="372198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pt-BR" dirty="0">
                <a:latin typeface="Montserrat" panose="00000500000000000000" pitchFamily="50" charset="0"/>
              </a:rPr>
              <a:t>Comissão de Jovens</a:t>
            </a:r>
          </a:p>
          <a:p>
            <a:pPr>
              <a:defRPr/>
            </a:pPr>
            <a:r>
              <a:rPr lang="pt-BR" dirty="0">
                <a:latin typeface="Montserrat" panose="00000500000000000000" pitchFamily="50" charset="0"/>
              </a:rPr>
              <a:t>ECAFO</a:t>
            </a:r>
          </a:p>
          <a:p>
            <a:pPr>
              <a:defRPr/>
            </a:pPr>
            <a:r>
              <a:rPr lang="pt-BR" dirty="0">
                <a:latin typeface="Montserrat" panose="00000500000000000000" pitchFamily="50" charset="0"/>
              </a:rPr>
              <a:t>Coordenação de CCA</a:t>
            </a:r>
          </a:p>
          <a:p>
            <a:pPr>
              <a:defRPr/>
            </a:pPr>
            <a:r>
              <a:rPr lang="pt-BR" dirty="0">
                <a:latin typeface="Montserrat" panose="00000500000000000000" pitchFamily="50" charset="0"/>
              </a:rPr>
              <a:t>Departamento Missionário</a:t>
            </a:r>
          </a:p>
          <a:p>
            <a:pPr>
              <a:defRPr/>
            </a:pPr>
            <a:r>
              <a:rPr lang="pt-BR" dirty="0">
                <a:latin typeface="Montserrat" panose="00000500000000000000" pitchFamily="50" charset="0"/>
              </a:rPr>
              <a:t>DECOM</a:t>
            </a:r>
          </a:p>
          <a:p>
            <a:pPr>
              <a:defRPr/>
            </a:pPr>
            <a:r>
              <a:rPr lang="pt-BR" dirty="0">
                <a:latin typeface="Montserrat" panose="00000500000000000000" pitchFamily="50" charset="0"/>
              </a:rPr>
              <a:t>*conselho fiscal</a:t>
            </a:r>
          </a:p>
          <a:p>
            <a:pPr>
              <a:defRPr/>
            </a:pPr>
            <a:r>
              <a:rPr lang="pt-BR" dirty="0">
                <a:latin typeface="Montserrat" panose="00000500000000000000" pitchFamily="50" charset="0"/>
              </a:rPr>
              <a:t>*DENOR</a:t>
            </a:r>
            <a:endParaRPr lang="pt-BR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11531B71-A9E6-500C-2E30-BEE1B9102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E849C0E2-FAFD-2AD4-A027-C1B4C07AEB99}"/>
              </a:ext>
            </a:extLst>
          </p:cNvPr>
          <p:cNvSpPr txBox="1"/>
          <p:nvPr/>
        </p:nvSpPr>
        <p:spPr>
          <a:xfrm>
            <a:off x="2946744" y="1051001"/>
            <a:ext cx="61040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accent1"/>
                </a:solidFill>
                <a:latin typeface="Montserrat" panose="00000500000000000000" pitchFamily="50" charset="0"/>
              </a:rPr>
              <a:t>Encargos da SSVP</a:t>
            </a:r>
            <a:endParaRPr lang="pt-BR" sz="2800" b="1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1F148EF-9F60-A4E3-9F6C-210EC1AF5415}"/>
              </a:ext>
            </a:extLst>
          </p:cNvPr>
          <p:cNvSpPr txBox="1"/>
          <p:nvPr/>
        </p:nvSpPr>
        <p:spPr>
          <a:xfrm>
            <a:off x="7068780" y="1723640"/>
            <a:ext cx="27245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53A1"/>
                </a:solidFill>
                <a:latin typeface="Montserrat" panose="00000500000000000000" pitchFamily="50" charset="0"/>
              </a:rPr>
              <a:t>Conselhos</a:t>
            </a:r>
            <a:endParaRPr lang="pt-BR" b="1" dirty="0">
              <a:solidFill>
                <a:srgbClr val="0053A1"/>
              </a:solidFill>
              <a:latin typeface="Montserrat" panose="00000500000000000000" pitchFamily="50" charset="0"/>
            </a:endParaRPr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DA763C8B-A544-E1BE-52FD-6C6BB4FE1901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98D9D673-6E82-8A82-26C0-BFBEBEE61ACB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4" name="Agrupar 13">
              <a:extLst>
                <a:ext uri="{FF2B5EF4-FFF2-40B4-BE49-F238E27FC236}">
                  <a16:creationId xmlns:a16="http://schemas.microsoft.com/office/drawing/2014/main" id="{8E95FB6D-EF9F-D49C-2BE9-B0466354FC7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90293D8C-A607-65F2-3A7C-6145B04B8502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058CA149-BF38-8235-FD71-21E97BCED777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7" name="Retângulo 16">
            <a:extLst>
              <a:ext uri="{FF2B5EF4-FFF2-40B4-BE49-F238E27FC236}">
                <a16:creationId xmlns:a16="http://schemas.microsoft.com/office/drawing/2014/main" id="{BF008F66-BBBF-346E-283B-842B6E6F2E70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itchFamily="18" charset="0"/>
              </a:rPr>
              <a:t>FORMAÇÃO BÁSICA</a:t>
            </a:r>
          </a:p>
        </p:txBody>
      </p:sp>
    </p:spTree>
    <p:extLst>
      <p:ext uri="{BB962C8B-B14F-4D97-AF65-F5344CB8AC3E}">
        <p14:creationId xmlns:p14="http://schemas.microsoft.com/office/powerpoint/2010/main" val="2608368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93E9A5DE-DA39-0110-8731-F6D60E8BB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3670810D-B85D-918F-E6D5-24C50135E372}"/>
              </a:ext>
            </a:extLst>
          </p:cNvPr>
          <p:cNvSpPr txBox="1"/>
          <p:nvPr/>
        </p:nvSpPr>
        <p:spPr>
          <a:xfrm>
            <a:off x="438296" y="960484"/>
            <a:ext cx="106962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accent1"/>
                </a:solidFill>
                <a:latin typeface="Montserrat" panose="00000500000000000000" pitchFamily="50" charset="0"/>
              </a:rPr>
              <a:t>O que é uma Conferência Vicentina</a:t>
            </a:r>
            <a:endParaRPr lang="pt-BR" sz="2800" b="1" dirty="0"/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F8522C9-DE62-F39F-F9D9-CA447146B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380" y="2456213"/>
            <a:ext cx="9914483" cy="380646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>
                <a:latin typeface="Montserrat" panose="00000500000000000000" pitchFamily="50" charset="0"/>
              </a:rPr>
              <a:t>Formadas por pessoas voluntárias (que sejam VOCACIONADAS), organizadas em grupos. </a:t>
            </a:r>
          </a:p>
          <a:p>
            <a:pPr marL="0" indent="0" algn="just">
              <a:buNone/>
            </a:pPr>
            <a:endParaRPr lang="pt-BR" dirty="0">
              <a:latin typeface="Montserrat" panose="00000500000000000000" pitchFamily="50" charset="0"/>
            </a:endParaRPr>
          </a:p>
          <a:p>
            <a:pPr marL="0" indent="0" algn="just">
              <a:buNone/>
            </a:pPr>
            <a:r>
              <a:rPr lang="pt-BR" dirty="0">
                <a:latin typeface="Montserrat" panose="00000500000000000000" pitchFamily="50" charset="0"/>
              </a:rPr>
              <a:t>Seus membros procuram dar testemunho do amor de Jesus Cristo através do exercício da caridade, atuando no campo da promoção humana, buscando através  da justiça social o resgate da cidadania dos excluídos.</a:t>
            </a:r>
            <a:r>
              <a:rPr lang="pt-BR" sz="2000" i="1" dirty="0">
                <a:latin typeface="Montserrat" panose="00000500000000000000" pitchFamily="50" charset="0"/>
              </a:rPr>
              <a:t> </a:t>
            </a:r>
          </a:p>
          <a:p>
            <a:endParaRPr lang="pt-BR" dirty="0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BF008F66-BBBF-346E-283B-842B6E6F2E70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itchFamily="18" charset="0"/>
              </a:rPr>
              <a:t>FORMAÇÃO BÁSICA</a:t>
            </a:r>
          </a:p>
        </p:txBody>
      </p:sp>
    </p:spTree>
    <p:extLst>
      <p:ext uri="{BB962C8B-B14F-4D97-AF65-F5344CB8AC3E}">
        <p14:creationId xmlns:p14="http://schemas.microsoft.com/office/powerpoint/2010/main" val="2300715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93E9A5DE-DA39-0110-8731-F6D60E8BB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F8522C9-DE62-F39F-F9D9-CA447146B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638" y="2658133"/>
            <a:ext cx="10696284" cy="279618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>
              <a:latin typeface="Montserrat" panose="00000500000000000000" pitchFamily="2" charset="0"/>
            </a:endParaRPr>
          </a:p>
          <a:p>
            <a:pPr marL="0" indent="0" algn="just">
              <a:buNone/>
            </a:pPr>
            <a:r>
              <a:rPr lang="pt-BR" dirty="0">
                <a:latin typeface="Montserrat" panose="00000500000000000000" pitchFamily="2" charset="0"/>
              </a:rPr>
              <a:t>As Conferências distinguem-se pelo título adotado , que pode ser nome de santos e de santas ou invocação católica, entendendo-se como tal as usualmente aceitas pela Igreja Católica. </a:t>
            </a:r>
            <a:r>
              <a:rPr lang="pt-BR" sz="2000" dirty="0">
                <a:latin typeface="Montserrat" panose="00000500000000000000" pitchFamily="2" charset="0"/>
              </a:rPr>
              <a:t>Artigo 11 regra edição 2023</a:t>
            </a:r>
            <a:endParaRPr lang="pt-BR" dirty="0">
              <a:latin typeface="Montserrat" panose="00000500000000000000" pitchFamily="2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71C10E30-0EC7-49A9-A8B0-8D77424A358B}"/>
              </a:ext>
            </a:extLst>
          </p:cNvPr>
          <p:cNvSpPr txBox="1"/>
          <p:nvPr/>
        </p:nvSpPr>
        <p:spPr>
          <a:xfrm>
            <a:off x="528638" y="1153123"/>
            <a:ext cx="106962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accent1"/>
                </a:solidFill>
                <a:latin typeface="Montserrat" panose="00000500000000000000" pitchFamily="50" charset="0"/>
              </a:rPr>
              <a:t>O que é uma Conferência Vicentina</a:t>
            </a:r>
            <a:endParaRPr lang="pt-BR" sz="2800" b="1" dirty="0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BF008F66-BBBF-346E-283B-842B6E6F2E70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itchFamily="18" charset="0"/>
              </a:rPr>
              <a:t>FORMAÇÃO BÁSICA</a:t>
            </a:r>
          </a:p>
        </p:txBody>
      </p:sp>
    </p:spTree>
    <p:extLst>
      <p:ext uri="{BB962C8B-B14F-4D97-AF65-F5344CB8AC3E}">
        <p14:creationId xmlns:p14="http://schemas.microsoft.com/office/powerpoint/2010/main" val="38855963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93E9A5DE-DA39-0110-8731-F6D60E8BBB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F8522C9-DE62-F39F-F9D9-CA447146B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24090"/>
            <a:ext cx="11851886" cy="4805572"/>
          </a:xfrm>
        </p:spPr>
        <p:txBody>
          <a:bodyPr>
            <a:normAutofit/>
          </a:bodyPr>
          <a:lstStyle/>
          <a:p>
            <a:r>
              <a:rPr lang="pt-BR" dirty="0">
                <a:latin typeface="Montserrat" panose="00000500000000000000" pitchFamily="50" charset="0"/>
              </a:rPr>
              <a:t>As reuniões são realizadas em clima  de alegria, espiritualidade e contentamento;</a:t>
            </a:r>
          </a:p>
          <a:p>
            <a:endParaRPr lang="pt-BR" sz="1050" dirty="0">
              <a:latin typeface="Montserrat" panose="00000500000000000000" pitchFamily="50" charset="0"/>
            </a:endParaRPr>
          </a:p>
          <a:p>
            <a:r>
              <a:rPr lang="pt-BR" dirty="0">
                <a:latin typeface="Montserrat" panose="00000500000000000000" pitchFamily="50" charset="0"/>
              </a:rPr>
              <a:t>A amizade é ponto fundamental para o crescimento espiritual e para </a:t>
            </a:r>
            <a:r>
              <a:rPr lang="pt-BR" sz="2400" dirty="0">
                <a:latin typeface="Montserrat" panose="00000500000000000000" pitchFamily="50" charset="0"/>
              </a:rPr>
              <a:t>a qualidade do trabalho junto aos Pobres;</a:t>
            </a:r>
            <a:endParaRPr lang="pt-BR" dirty="0">
              <a:latin typeface="Montserrat" panose="00000500000000000000" pitchFamily="50" charset="0"/>
            </a:endParaRPr>
          </a:p>
          <a:p>
            <a:endParaRPr lang="pt-BR" sz="1050" dirty="0">
              <a:latin typeface="Montserrat" panose="00000500000000000000" pitchFamily="50" charset="0"/>
            </a:endParaRPr>
          </a:p>
          <a:p>
            <a:r>
              <a:rPr lang="pt-BR" dirty="0">
                <a:latin typeface="Montserrat" panose="00000500000000000000" pitchFamily="50" charset="0"/>
              </a:rPr>
              <a:t>Reúnem semanalmente em horário, local e dia fixos. </a:t>
            </a:r>
            <a:r>
              <a:rPr lang="pt-BR" sz="2000" dirty="0"/>
              <a:t>    Art. 115 regra edição 2023</a:t>
            </a:r>
            <a:endParaRPr lang="pt-BR" dirty="0">
              <a:latin typeface="Montserrat" panose="00000500000000000000" pitchFamily="50" charset="0"/>
            </a:endParaRPr>
          </a:p>
          <a:p>
            <a:endParaRPr lang="pt-BR" sz="1000" dirty="0">
              <a:latin typeface="Montserrat" panose="00000500000000000000" pitchFamily="50" charset="0"/>
            </a:endParaRPr>
          </a:p>
          <a:p>
            <a:r>
              <a:rPr lang="pt-BR" dirty="0">
                <a:latin typeface="Montserrat" panose="00000500000000000000" pitchFamily="50" charset="0"/>
              </a:rPr>
              <a:t>Tem um roteiro próprio de reuniões.  </a:t>
            </a:r>
            <a:r>
              <a:rPr lang="pt-BR" sz="2200" dirty="0"/>
              <a:t>Art.118 e ANEXO VII(pag.164)</a:t>
            </a:r>
            <a:r>
              <a:rPr lang="pt-BR" sz="2200" dirty="0">
                <a:latin typeface="Montserrat" panose="00000500000000000000" pitchFamily="50" charset="0"/>
              </a:rPr>
              <a:t> </a:t>
            </a:r>
            <a:r>
              <a:rPr lang="pt-BR" sz="2200" dirty="0"/>
              <a:t>regra edição 2023</a:t>
            </a:r>
            <a:endParaRPr lang="pt-BR" dirty="0">
              <a:latin typeface="Montserrat" panose="00000500000000000000" pitchFamily="50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E4791DF9-7E65-4762-A593-E69AA8367728}"/>
              </a:ext>
            </a:extLst>
          </p:cNvPr>
          <p:cNvSpPr txBox="1"/>
          <p:nvPr/>
        </p:nvSpPr>
        <p:spPr>
          <a:xfrm>
            <a:off x="438296" y="960484"/>
            <a:ext cx="106962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accent1"/>
                </a:solidFill>
                <a:latin typeface="Montserrat" panose="00000500000000000000" pitchFamily="50" charset="0"/>
              </a:rPr>
              <a:t>O que é uma Conferência Vicentina</a:t>
            </a:r>
            <a:endParaRPr lang="pt-BR" sz="2800" b="1" dirty="0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BF008F66-BBBF-346E-283B-842B6E6F2E70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itchFamily="18" charset="0"/>
              </a:rPr>
              <a:t>FORMAÇÃO BÁSICA</a:t>
            </a:r>
          </a:p>
        </p:txBody>
      </p:sp>
    </p:spTree>
    <p:extLst>
      <p:ext uri="{BB962C8B-B14F-4D97-AF65-F5344CB8AC3E}">
        <p14:creationId xmlns:p14="http://schemas.microsoft.com/office/powerpoint/2010/main" val="12674565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93E9A5DE-DA39-0110-8731-F6D60E8BB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F8522C9-DE62-F39F-F9D9-CA447146B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0331"/>
            <a:ext cx="9910011" cy="3806466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>
                <a:latin typeface="Montserrat" panose="00000500000000000000" pitchFamily="50" charset="0"/>
              </a:rPr>
              <a:t>A Conferência é a base, o alicerce, a célula-mãe, a essência da SSVP;</a:t>
            </a:r>
          </a:p>
          <a:p>
            <a:pPr algn="just"/>
            <a:endParaRPr lang="pt-BR" dirty="0">
              <a:latin typeface="Montserrat" panose="00000500000000000000" pitchFamily="50" charset="0"/>
            </a:endParaRPr>
          </a:p>
          <a:p>
            <a:pPr algn="just"/>
            <a:r>
              <a:rPr lang="pt-BR" dirty="0">
                <a:latin typeface="Montserrat" panose="00000500000000000000" pitchFamily="50" charset="0"/>
              </a:rPr>
              <a:t>Precisa ser alimentada pela luz do Espírito Santo, pela meditação da palavra, pelo exemplo de Ozanam, de São Vicente de Paulo  e dos fundadores;</a:t>
            </a:r>
          </a:p>
          <a:p>
            <a:pPr algn="just"/>
            <a:endParaRPr lang="pt-BR" dirty="0">
              <a:latin typeface="Montserrat" panose="00000500000000000000" pitchFamily="50" charset="0"/>
            </a:endParaRPr>
          </a:p>
          <a:p>
            <a:pPr algn="just"/>
            <a:r>
              <a:rPr lang="pt-BR" dirty="0">
                <a:latin typeface="Montserrat" panose="00000500000000000000" pitchFamily="50" charset="0"/>
              </a:rPr>
              <a:t>E sobretudo pelo amor aos Pobres.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A6CC0C6E-1430-4529-AA38-273E4D899DFE}"/>
              </a:ext>
            </a:extLst>
          </p:cNvPr>
          <p:cNvSpPr txBox="1"/>
          <p:nvPr/>
        </p:nvSpPr>
        <p:spPr>
          <a:xfrm>
            <a:off x="438296" y="960484"/>
            <a:ext cx="106962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accent1"/>
                </a:solidFill>
                <a:latin typeface="Montserrat" panose="00000500000000000000" pitchFamily="50" charset="0"/>
              </a:rPr>
              <a:t>O que é uma Conferência Vicentina</a:t>
            </a:r>
            <a:endParaRPr lang="pt-BR" sz="2800" b="1" dirty="0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BF008F66-BBBF-346E-283B-842B6E6F2E70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itchFamily="18" charset="0"/>
              </a:rPr>
              <a:t>FORMAÇÃO BÁSICA</a:t>
            </a:r>
          </a:p>
        </p:txBody>
      </p:sp>
    </p:spTree>
    <p:extLst>
      <p:ext uri="{BB962C8B-B14F-4D97-AF65-F5344CB8AC3E}">
        <p14:creationId xmlns:p14="http://schemas.microsoft.com/office/powerpoint/2010/main" val="32280450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D6BC9383-E10A-410C-A46E-189CD3FE8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>
                <a:solidFill>
                  <a:srgbClr val="0053A1"/>
                </a:solidFill>
                <a:latin typeface="Garamond" panose="02020404030301010803" pitchFamily="18" charset="0"/>
              </a:rPr>
              <a:t>Tópicos da formação</a:t>
            </a:r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D90EC3D-482A-4E73-B198-E8341A0D0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785" y="2962142"/>
            <a:ext cx="6705494" cy="1717718"/>
          </a:xfrm>
        </p:spPr>
        <p:txBody>
          <a:bodyPr rtlCol="0" anchor="b">
            <a:noAutofit/>
          </a:bodyPr>
          <a:lstStyle/>
          <a:p>
            <a:pPr>
              <a:defRPr/>
            </a:pPr>
            <a:r>
              <a:rPr lang="pt-BR" sz="4400" b="1" dirty="0">
                <a:solidFill>
                  <a:srgbClr val="0053A1"/>
                </a:solidFill>
                <a:latin typeface="Garamond" panose="02020404030301010803" pitchFamily="18" charset="0"/>
                <a:cs typeface="Arial" charset="0"/>
              </a:rPr>
              <a:t>Formação Básica</a:t>
            </a:r>
            <a:br>
              <a:rPr lang="pt-BR" sz="4400" b="1" dirty="0">
                <a:solidFill>
                  <a:srgbClr val="0053A1"/>
                </a:solidFill>
                <a:latin typeface="Garamond" panose="02020404030301010803" pitchFamily="18" charset="0"/>
                <a:cs typeface="Arial" charset="0"/>
              </a:rPr>
            </a:br>
            <a:r>
              <a:rPr lang="pt-BR" sz="4400" b="1" dirty="0">
                <a:solidFill>
                  <a:srgbClr val="0053A1"/>
                </a:solidFill>
                <a:latin typeface="Garamond" panose="02020404030301010803" pitchFamily="18" charset="0"/>
                <a:cs typeface="Arial" charset="0"/>
              </a:rPr>
              <a:t>1ª parte</a:t>
            </a:r>
            <a:endParaRPr lang="pt-BR" sz="4400" b="1" dirty="0">
              <a:latin typeface="Garamond" panose="02020404030301010803" pitchFamily="18" charset="0"/>
            </a:endParaRP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059F1084-AEB1-4312-B87B-D81F848D8136}"/>
              </a:ext>
            </a:extLst>
          </p:cNvPr>
          <p:cNvGrpSpPr/>
          <p:nvPr/>
        </p:nvGrpSpPr>
        <p:grpSpPr>
          <a:xfrm rot="5400000">
            <a:off x="4621540" y="3312663"/>
            <a:ext cx="6857997" cy="232673"/>
            <a:chOff x="0" y="6378264"/>
            <a:chExt cx="12192000" cy="305870"/>
          </a:xfrm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9C9AD26D-FEBF-4A4B-90D7-C6AD4AEFA918}"/>
                </a:ext>
              </a:extLst>
            </p:cNvPr>
            <p:cNvSpPr/>
            <p:nvPr/>
          </p:nvSpPr>
          <p:spPr>
            <a:xfrm>
              <a:off x="0" y="6378264"/>
              <a:ext cx="12191998" cy="3058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02C62DAC-29D5-4232-91C6-D222F89C6E97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7B3ED004-2012-4130-B00B-DF2250722C53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3976EDA3-8AF0-417D-B32E-FB6617E69791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Retângulo 2"/>
          <p:cNvSpPr/>
          <p:nvPr/>
        </p:nvSpPr>
        <p:spPr>
          <a:xfrm>
            <a:off x="8126257" y="0"/>
            <a:ext cx="4065743" cy="68579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5CFF523A-C0E0-4A4C-A226-3EAAADECCC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057" y="2083498"/>
            <a:ext cx="3042141" cy="3060000"/>
          </a:xfrm>
          <a:prstGeom prst="rect">
            <a:avLst/>
          </a:prstGeom>
        </p:spPr>
      </p:pic>
      <p:sp>
        <p:nvSpPr>
          <p:cNvPr id="18" name="Título 1">
            <a:extLst>
              <a:ext uri="{FF2B5EF4-FFF2-40B4-BE49-F238E27FC236}">
                <a16:creationId xmlns:a16="http://schemas.microsoft.com/office/drawing/2014/main" id="{AB9F76CA-98F7-483A-88A7-5384E962618D}"/>
              </a:ext>
            </a:extLst>
          </p:cNvPr>
          <p:cNvSpPr txBox="1">
            <a:spLocks/>
          </p:cNvSpPr>
          <p:nvPr/>
        </p:nvSpPr>
        <p:spPr>
          <a:xfrm>
            <a:off x="331570" y="428747"/>
            <a:ext cx="7423244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44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9" name="Espaço Reservado para Conteúdo 2">
            <a:extLst>
              <a:ext uri="{FF2B5EF4-FFF2-40B4-BE49-F238E27FC236}">
                <a16:creationId xmlns:a16="http://schemas.microsoft.com/office/drawing/2014/main" id="{30A8C830-1349-4DAC-9378-8E7647A5AA1B}"/>
              </a:ext>
            </a:extLst>
          </p:cNvPr>
          <p:cNvSpPr txBox="1">
            <a:spLocks/>
          </p:cNvSpPr>
          <p:nvPr/>
        </p:nvSpPr>
        <p:spPr>
          <a:xfrm>
            <a:off x="574430" y="2468471"/>
            <a:ext cx="7180383" cy="2782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endParaRPr lang="pt-BR" sz="28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AB9F76CA-98F7-483A-88A7-5384E962618D}"/>
              </a:ext>
            </a:extLst>
          </p:cNvPr>
          <p:cNvSpPr txBox="1">
            <a:spLocks/>
          </p:cNvSpPr>
          <p:nvPr/>
        </p:nvSpPr>
        <p:spPr>
          <a:xfrm>
            <a:off x="1653772" y="1941890"/>
            <a:ext cx="4299043" cy="33435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-</a:t>
            </a:r>
            <a:r>
              <a:rPr lang="pt-BR" sz="4400" dirty="0">
                <a:solidFill>
                  <a:schemeClr val="bg1"/>
                </a:solidFill>
                <a:latin typeface="Garamond" panose="02020404030301010803" pitchFamily="18" charset="0"/>
              </a:rPr>
              <a:t> MISSÃO</a:t>
            </a:r>
            <a:br>
              <a:rPr lang="pt-BR" sz="4400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br>
              <a:rPr lang="pt-BR" sz="4400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r>
              <a:rPr lang="pt-BR" sz="4400" dirty="0">
                <a:solidFill>
                  <a:schemeClr val="bg1"/>
                </a:solidFill>
                <a:latin typeface="Garamond" panose="02020404030301010803" pitchFamily="18" charset="0"/>
              </a:rPr>
              <a:t>- VISÃO</a:t>
            </a:r>
            <a:br>
              <a:rPr lang="pt-BR" sz="4400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br>
              <a:rPr lang="pt-BR" sz="4400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r>
              <a:rPr lang="pt-BR" sz="4400" dirty="0">
                <a:solidFill>
                  <a:schemeClr val="bg1"/>
                </a:solidFill>
                <a:latin typeface="Garamond" panose="02020404030301010803" pitchFamily="18" charset="0"/>
              </a:rPr>
              <a:t>- VALORES</a:t>
            </a:r>
            <a:endParaRPr lang="pt-BR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647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93E9A5DE-DA39-0110-8731-F6D60E8BB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6" name="Espaço Reservado para Conteúdo 2">
            <a:extLst>
              <a:ext uri="{FF2B5EF4-FFF2-40B4-BE49-F238E27FC236}">
                <a16:creationId xmlns:a16="http://schemas.microsoft.com/office/drawing/2014/main" id="{30A8C830-1349-4DAC-9378-8E7647A5A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8577" y="2579129"/>
            <a:ext cx="6645389" cy="2782252"/>
          </a:xfrm>
        </p:spPr>
        <p:txBody>
          <a:bodyPr>
            <a:noAutofit/>
          </a:bodyPr>
          <a:lstStyle/>
          <a:p>
            <a:pPr marL="0" indent="0" algn="just">
              <a:buNone/>
              <a:defRPr/>
            </a:pPr>
            <a:r>
              <a:rPr lang="pt-BR" dirty="0">
                <a:latin typeface="Montserrat" panose="00000500000000000000" pitchFamily="50" charset="0"/>
              </a:rPr>
              <a:t>Ser uma rede de amigos, buscando a santificação por meio do serviço ao necessitado com respeito, amor, alegria, e em defesa da justiça social.</a:t>
            </a: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AB9F76CA-98F7-483A-88A7-5384E9626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2238" y="1061562"/>
            <a:ext cx="8465268" cy="877597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>
                <a:solidFill>
                  <a:srgbClr val="0053A1"/>
                </a:solidFill>
                <a:latin typeface="Montserrat" panose="00000500000000000000" pitchFamily="50" charset="0"/>
              </a:rPr>
              <a:t>MISSÃO</a:t>
            </a:r>
            <a:endParaRPr lang="pt-BR" sz="2800" b="1" dirty="0">
              <a:solidFill>
                <a:srgbClr val="0053A1"/>
              </a:solidFill>
              <a:latin typeface="Garamond" panose="02020404030301010803" pitchFamily="18" charset="0"/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BF008F66-BBBF-346E-283B-842B6E6F2E70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itchFamily="18" charset="0"/>
              </a:rPr>
              <a:t>FORMAÇÃO BÁSICA</a:t>
            </a:r>
          </a:p>
        </p:txBody>
      </p:sp>
    </p:spTree>
    <p:extLst>
      <p:ext uri="{BB962C8B-B14F-4D97-AF65-F5344CB8AC3E}">
        <p14:creationId xmlns:p14="http://schemas.microsoft.com/office/powerpoint/2010/main" val="1130870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D6BC9383-E10A-410C-A46E-189CD3FE8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D90EC3D-482A-4E73-B198-E8341A0D0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785" y="2962142"/>
            <a:ext cx="6705494" cy="1717718"/>
          </a:xfrm>
        </p:spPr>
        <p:txBody>
          <a:bodyPr rtlCol="0" anchor="b">
            <a:noAutofit/>
          </a:bodyPr>
          <a:lstStyle/>
          <a:p>
            <a:pPr>
              <a:defRPr/>
            </a:pPr>
            <a:r>
              <a:rPr lang="pt-BR" sz="4400" b="1" dirty="0">
                <a:solidFill>
                  <a:srgbClr val="0053A1"/>
                </a:solidFill>
                <a:latin typeface="Garamond" panose="02020404030301010803" pitchFamily="18" charset="0"/>
                <a:cs typeface="Arial" charset="0"/>
              </a:rPr>
              <a:t>Formação Básica</a:t>
            </a:r>
            <a:br>
              <a:rPr lang="pt-BR" sz="4400" b="1" dirty="0">
                <a:solidFill>
                  <a:srgbClr val="0053A1"/>
                </a:solidFill>
                <a:latin typeface="Garamond" panose="02020404030301010803" pitchFamily="18" charset="0"/>
                <a:cs typeface="Arial" charset="0"/>
              </a:rPr>
            </a:br>
            <a:r>
              <a:rPr lang="pt-BR" sz="4400" b="1" dirty="0">
                <a:solidFill>
                  <a:srgbClr val="0053A1"/>
                </a:solidFill>
                <a:latin typeface="Garamond" panose="02020404030301010803" pitchFamily="18" charset="0"/>
                <a:cs typeface="Arial" charset="0"/>
              </a:rPr>
              <a:t>1ª parte</a:t>
            </a:r>
            <a:endParaRPr lang="pt-BR" sz="4400" b="1" dirty="0">
              <a:latin typeface="Garamond" panose="02020404030301010803" pitchFamily="18" charset="0"/>
            </a:endParaRP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059F1084-AEB1-4312-B87B-D81F848D8136}"/>
              </a:ext>
            </a:extLst>
          </p:cNvPr>
          <p:cNvGrpSpPr/>
          <p:nvPr/>
        </p:nvGrpSpPr>
        <p:grpSpPr>
          <a:xfrm rot="5400000">
            <a:off x="4621540" y="3312663"/>
            <a:ext cx="6857997" cy="232673"/>
            <a:chOff x="0" y="6378264"/>
            <a:chExt cx="12192000" cy="305870"/>
          </a:xfrm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9C9AD26D-FEBF-4A4B-90D7-C6AD4AEFA918}"/>
                </a:ext>
              </a:extLst>
            </p:cNvPr>
            <p:cNvSpPr/>
            <p:nvPr/>
          </p:nvSpPr>
          <p:spPr>
            <a:xfrm>
              <a:off x="0" y="6378264"/>
              <a:ext cx="12191998" cy="3058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02C62DAC-29D5-4232-91C6-D222F89C6E97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7B3ED004-2012-4130-B00B-DF2250722C53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3976EDA3-8AF0-417D-B32E-FB6617E69791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Retângulo 2"/>
          <p:cNvSpPr/>
          <p:nvPr/>
        </p:nvSpPr>
        <p:spPr>
          <a:xfrm>
            <a:off x="8126257" y="0"/>
            <a:ext cx="4065743" cy="68579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5CFF523A-C0E0-4A4C-A226-3EAAADECCC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057" y="2083498"/>
            <a:ext cx="3042141" cy="3060000"/>
          </a:xfrm>
          <a:prstGeom prst="rect">
            <a:avLst/>
          </a:prstGeom>
        </p:spPr>
      </p:pic>
      <p:sp>
        <p:nvSpPr>
          <p:cNvPr id="17" name="Título 1">
            <a:extLst>
              <a:ext uri="{FF2B5EF4-FFF2-40B4-BE49-F238E27FC236}">
                <a16:creationId xmlns:a16="http://schemas.microsoft.com/office/drawing/2014/main" id="{ED90EC3D-482A-4E73-B198-E8341A0D0973}"/>
              </a:ext>
            </a:extLst>
          </p:cNvPr>
          <p:cNvSpPr txBox="1">
            <a:spLocks/>
          </p:cNvSpPr>
          <p:nvPr/>
        </p:nvSpPr>
        <p:spPr>
          <a:xfrm>
            <a:off x="551037" y="2570141"/>
            <a:ext cx="6705494" cy="17177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Formação Básica</a:t>
            </a:r>
            <a:b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</a:b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2ª parte</a:t>
            </a:r>
            <a:endParaRPr lang="pt-BR" sz="44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2995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93E9A5DE-DA39-0110-8731-F6D60E8BB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6" name="Espaço Reservado para Conteúdo 2">
            <a:extLst>
              <a:ext uri="{FF2B5EF4-FFF2-40B4-BE49-F238E27FC236}">
                <a16:creationId xmlns:a16="http://schemas.microsoft.com/office/drawing/2014/main" id="{30A8C830-1349-4DAC-9378-8E7647A5A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9228" y="2579129"/>
            <a:ext cx="4903075" cy="193667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  <a:defRPr/>
            </a:pPr>
            <a:r>
              <a:rPr lang="pt-BR" dirty="0">
                <a:latin typeface="Montserrat" panose="00000500000000000000" pitchFamily="50" charset="0"/>
              </a:rPr>
              <a:t>Ser reconhecida como uma organização nacional que promove a dignidade integral dos mais necessitados</a:t>
            </a: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AB9F76CA-98F7-483A-88A7-5384E9626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2238" y="1061562"/>
            <a:ext cx="8465268" cy="877597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>
                <a:solidFill>
                  <a:srgbClr val="0053A1"/>
                </a:solidFill>
                <a:latin typeface="Montserrat" panose="00000500000000000000" pitchFamily="50" charset="0"/>
              </a:rPr>
              <a:t>VISÃO</a:t>
            </a:r>
            <a:endParaRPr lang="pt-BR" sz="2800" b="1" dirty="0">
              <a:solidFill>
                <a:srgbClr val="0053A1"/>
              </a:solidFill>
              <a:latin typeface="Garamond" panose="02020404030301010803" pitchFamily="18" charset="0"/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BF008F66-BBBF-346E-283B-842B6E6F2E70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itchFamily="18" charset="0"/>
              </a:rPr>
              <a:t>FORMAÇÃO BÁSICA</a:t>
            </a:r>
          </a:p>
        </p:txBody>
      </p:sp>
    </p:spTree>
    <p:extLst>
      <p:ext uri="{BB962C8B-B14F-4D97-AF65-F5344CB8AC3E}">
        <p14:creationId xmlns:p14="http://schemas.microsoft.com/office/powerpoint/2010/main" val="21887967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93E9A5DE-DA39-0110-8731-F6D60E8BB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6" name="Espaço Reservado para Conteúdo 2">
            <a:extLst>
              <a:ext uri="{FF2B5EF4-FFF2-40B4-BE49-F238E27FC236}">
                <a16:creationId xmlns:a16="http://schemas.microsoft.com/office/drawing/2014/main" id="{30A8C830-1349-4DAC-9378-8E7647A5A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2290" y="2090397"/>
            <a:ext cx="4903075" cy="394779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pt-BR" dirty="0">
                <a:latin typeface="Montserrat" panose="00000500000000000000" pitchFamily="50" charset="0"/>
              </a:rPr>
              <a:t>Caridade</a:t>
            </a:r>
          </a:p>
          <a:p>
            <a:pPr>
              <a:defRPr/>
            </a:pPr>
            <a:endParaRPr lang="pt-BR" sz="1400" dirty="0">
              <a:latin typeface="Montserrat" panose="00000500000000000000" pitchFamily="50" charset="0"/>
            </a:endParaRPr>
          </a:p>
          <a:p>
            <a:pPr>
              <a:defRPr/>
            </a:pPr>
            <a:r>
              <a:rPr lang="pt-BR" dirty="0">
                <a:latin typeface="Montserrat" panose="00000500000000000000" pitchFamily="50" charset="0"/>
              </a:rPr>
              <a:t>Empatia</a:t>
            </a:r>
          </a:p>
          <a:p>
            <a:pPr>
              <a:defRPr/>
            </a:pPr>
            <a:endParaRPr lang="pt-BR" sz="1400" dirty="0">
              <a:latin typeface="Montserrat" panose="00000500000000000000" pitchFamily="50" charset="0"/>
            </a:endParaRPr>
          </a:p>
          <a:p>
            <a:pPr>
              <a:defRPr/>
            </a:pPr>
            <a:r>
              <a:rPr lang="pt-BR" dirty="0">
                <a:latin typeface="Montserrat" panose="00000500000000000000" pitchFamily="50" charset="0"/>
              </a:rPr>
              <a:t>Simplicidade</a:t>
            </a:r>
          </a:p>
          <a:p>
            <a:pPr>
              <a:defRPr/>
            </a:pPr>
            <a:endParaRPr lang="pt-BR" sz="1400" dirty="0">
              <a:latin typeface="Montserrat" panose="00000500000000000000" pitchFamily="50" charset="0"/>
            </a:endParaRPr>
          </a:p>
          <a:p>
            <a:pPr>
              <a:defRPr/>
            </a:pPr>
            <a:r>
              <a:rPr lang="pt-BR" dirty="0">
                <a:latin typeface="Montserrat" panose="00000500000000000000" pitchFamily="50" charset="0"/>
              </a:rPr>
              <a:t>Justiça</a:t>
            </a:r>
          </a:p>
          <a:p>
            <a:pPr>
              <a:defRPr/>
            </a:pPr>
            <a:endParaRPr lang="pt-BR" sz="1400" dirty="0">
              <a:latin typeface="Montserrat" panose="00000500000000000000" pitchFamily="50" charset="0"/>
            </a:endParaRPr>
          </a:p>
          <a:p>
            <a:pPr>
              <a:defRPr/>
            </a:pPr>
            <a:r>
              <a:rPr lang="pt-BR" dirty="0">
                <a:latin typeface="Montserrat" panose="00000500000000000000" pitchFamily="50" charset="0"/>
              </a:rPr>
              <a:t>Espiritualidade</a:t>
            </a: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AB9F76CA-98F7-483A-88A7-5384E9626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2238" y="1061562"/>
            <a:ext cx="8465268" cy="877597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>
                <a:solidFill>
                  <a:srgbClr val="0053A1"/>
                </a:solidFill>
                <a:latin typeface="Montserrat" panose="00000500000000000000" pitchFamily="50" charset="0"/>
              </a:rPr>
              <a:t>VALORES</a:t>
            </a:r>
            <a:endParaRPr lang="pt-BR" sz="2800" b="1" dirty="0">
              <a:solidFill>
                <a:srgbClr val="0053A1"/>
              </a:solidFill>
              <a:latin typeface="Garamond" panose="02020404030301010803" pitchFamily="18" charset="0"/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BF008F66-BBBF-346E-283B-842B6E6F2E70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itchFamily="18" charset="0"/>
              </a:rPr>
              <a:t>FORMAÇÃO BÁSICA</a:t>
            </a:r>
          </a:p>
        </p:txBody>
      </p:sp>
    </p:spTree>
    <p:extLst>
      <p:ext uri="{BB962C8B-B14F-4D97-AF65-F5344CB8AC3E}">
        <p14:creationId xmlns:p14="http://schemas.microsoft.com/office/powerpoint/2010/main" val="10628107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D6BC9383-E10A-410C-A46E-189CD3FE8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>
                <a:solidFill>
                  <a:srgbClr val="0053A1"/>
                </a:solidFill>
                <a:latin typeface="Garamond" panose="02020404030301010803" pitchFamily="18" charset="0"/>
              </a:rPr>
              <a:t>Tópicos da formação</a:t>
            </a:r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D90EC3D-482A-4E73-B198-E8341A0D0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785" y="2962142"/>
            <a:ext cx="6705494" cy="1717718"/>
          </a:xfrm>
        </p:spPr>
        <p:txBody>
          <a:bodyPr rtlCol="0" anchor="b">
            <a:noAutofit/>
          </a:bodyPr>
          <a:lstStyle/>
          <a:p>
            <a:pPr>
              <a:defRPr/>
            </a:pPr>
            <a:r>
              <a:rPr lang="pt-BR" sz="4400" b="1" dirty="0">
                <a:solidFill>
                  <a:srgbClr val="0053A1"/>
                </a:solidFill>
                <a:latin typeface="Garamond" panose="02020404030301010803" pitchFamily="18" charset="0"/>
                <a:cs typeface="Arial" charset="0"/>
              </a:rPr>
              <a:t>te</a:t>
            </a:r>
            <a:endParaRPr lang="pt-BR" sz="4400" b="1" dirty="0">
              <a:latin typeface="Garamond" panose="02020404030301010803" pitchFamily="18" charset="0"/>
            </a:endParaRP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059F1084-AEB1-4312-B87B-D81F848D8136}"/>
              </a:ext>
            </a:extLst>
          </p:cNvPr>
          <p:cNvGrpSpPr/>
          <p:nvPr/>
        </p:nvGrpSpPr>
        <p:grpSpPr>
          <a:xfrm rot="5400000">
            <a:off x="4621540" y="3312663"/>
            <a:ext cx="6857997" cy="232673"/>
            <a:chOff x="0" y="6378264"/>
            <a:chExt cx="12192000" cy="305870"/>
          </a:xfrm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9C9AD26D-FEBF-4A4B-90D7-C6AD4AEFA918}"/>
                </a:ext>
              </a:extLst>
            </p:cNvPr>
            <p:cNvSpPr/>
            <p:nvPr/>
          </p:nvSpPr>
          <p:spPr>
            <a:xfrm>
              <a:off x="0" y="6378264"/>
              <a:ext cx="12191998" cy="3058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02C62DAC-29D5-4232-91C6-D222F89C6E97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7B3ED004-2012-4130-B00B-DF2250722C53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3976EDA3-8AF0-417D-B32E-FB6617E69791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Retângulo 2"/>
          <p:cNvSpPr/>
          <p:nvPr/>
        </p:nvSpPr>
        <p:spPr>
          <a:xfrm>
            <a:off x="8126257" y="0"/>
            <a:ext cx="4065743" cy="68579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5CFF523A-C0E0-4A4C-A226-3EAAADECCC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057" y="2083498"/>
            <a:ext cx="3042141" cy="3060000"/>
          </a:xfrm>
          <a:prstGeom prst="rect">
            <a:avLst/>
          </a:prstGeom>
        </p:spPr>
      </p:pic>
      <p:sp>
        <p:nvSpPr>
          <p:cNvPr id="18" name="Título 1">
            <a:extLst>
              <a:ext uri="{FF2B5EF4-FFF2-40B4-BE49-F238E27FC236}">
                <a16:creationId xmlns:a16="http://schemas.microsoft.com/office/drawing/2014/main" id="{AB9F76CA-98F7-483A-88A7-5384E962618D}"/>
              </a:ext>
            </a:extLst>
          </p:cNvPr>
          <p:cNvSpPr txBox="1">
            <a:spLocks/>
          </p:cNvSpPr>
          <p:nvPr/>
        </p:nvSpPr>
        <p:spPr>
          <a:xfrm>
            <a:off x="331570" y="428747"/>
            <a:ext cx="7423244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44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9" name="Espaço Reservado para Conteúdo 2">
            <a:extLst>
              <a:ext uri="{FF2B5EF4-FFF2-40B4-BE49-F238E27FC236}">
                <a16:creationId xmlns:a16="http://schemas.microsoft.com/office/drawing/2014/main" id="{30A8C830-1349-4DAC-9378-8E7647A5AA1B}"/>
              </a:ext>
            </a:extLst>
          </p:cNvPr>
          <p:cNvSpPr txBox="1">
            <a:spLocks/>
          </p:cNvSpPr>
          <p:nvPr/>
        </p:nvSpPr>
        <p:spPr>
          <a:xfrm>
            <a:off x="574430" y="2468471"/>
            <a:ext cx="7180383" cy="2782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endParaRPr lang="pt-BR" sz="28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AB9F76CA-98F7-483A-88A7-5384E962618D}"/>
              </a:ext>
            </a:extLst>
          </p:cNvPr>
          <p:cNvSpPr txBox="1">
            <a:spLocks/>
          </p:cNvSpPr>
          <p:nvPr/>
        </p:nvSpPr>
        <p:spPr>
          <a:xfrm>
            <a:off x="1072056" y="3000240"/>
            <a:ext cx="6400800" cy="1226516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O regulamento da SSVP     REGRA  </a:t>
            </a:r>
          </a:p>
        </p:txBody>
      </p:sp>
    </p:spTree>
    <p:extLst>
      <p:ext uri="{BB962C8B-B14F-4D97-AF65-F5344CB8AC3E}">
        <p14:creationId xmlns:p14="http://schemas.microsoft.com/office/powerpoint/2010/main" val="3840358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93E9A5DE-DA39-0110-8731-F6D60E8BB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3670810D-B85D-918F-E6D5-24C50135E372}"/>
              </a:ext>
            </a:extLst>
          </p:cNvPr>
          <p:cNvSpPr txBox="1"/>
          <p:nvPr/>
        </p:nvSpPr>
        <p:spPr>
          <a:xfrm>
            <a:off x="438296" y="988620"/>
            <a:ext cx="1069628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accent1"/>
                </a:solidFill>
                <a:latin typeface="Montserrat" panose="00000500000000000000" pitchFamily="50" charset="0"/>
              </a:rPr>
              <a:t>O regulamento da SSVP - REGRA</a:t>
            </a:r>
          </a:p>
          <a:p>
            <a:pPr algn="ctr"/>
            <a:r>
              <a:rPr lang="pt-BR" sz="2800" b="1" dirty="0">
                <a:solidFill>
                  <a:schemeClr val="accent1"/>
                </a:solidFill>
                <a:latin typeface="Montserrat" panose="00000500000000000000" pitchFamily="50" charset="0"/>
              </a:rPr>
              <a:t>A importância da Regra</a:t>
            </a:r>
            <a:endParaRPr lang="pt-BR" sz="2800" b="1" dirty="0"/>
          </a:p>
        </p:txBody>
      </p:sp>
      <p:pic>
        <p:nvPicPr>
          <p:cNvPr id="2" name="Picture 4" descr="Vela – Wikipédia, a enciclopédia livre">
            <a:extLst>
              <a:ext uri="{FF2B5EF4-FFF2-40B4-BE49-F238E27FC236}">
                <a16:creationId xmlns:a16="http://schemas.microsoft.com/office/drawing/2014/main" id="{98995DA2-1E22-9FD7-E055-298540824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248" y="2122794"/>
            <a:ext cx="5367504" cy="402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BF008F66-BBBF-346E-283B-842B6E6F2E70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itchFamily="18" charset="0"/>
              </a:rPr>
              <a:t>FORMAÇÃO BÁSICA</a:t>
            </a:r>
          </a:p>
        </p:txBody>
      </p:sp>
    </p:spTree>
    <p:extLst>
      <p:ext uri="{BB962C8B-B14F-4D97-AF65-F5344CB8AC3E}">
        <p14:creationId xmlns:p14="http://schemas.microsoft.com/office/powerpoint/2010/main" val="26703057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93E9A5DE-DA39-0110-8731-F6D60E8BB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pic>
        <p:nvPicPr>
          <p:cNvPr id="2" name="Picture 4" descr="Vela – Wikipédia, a enciclopédia livre">
            <a:extLst>
              <a:ext uri="{FF2B5EF4-FFF2-40B4-BE49-F238E27FC236}">
                <a16:creationId xmlns:a16="http://schemas.microsoft.com/office/drawing/2014/main" id="{98995DA2-1E22-9FD7-E055-298540824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177" y="2604321"/>
            <a:ext cx="4143584" cy="31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E6AAA252-7FBB-90CA-2DA3-0E00FEF32DC0}"/>
              </a:ext>
            </a:extLst>
          </p:cNvPr>
          <p:cNvSpPr txBox="1"/>
          <p:nvPr/>
        </p:nvSpPr>
        <p:spPr>
          <a:xfrm>
            <a:off x="5666875" y="2930682"/>
            <a:ext cx="575510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A Regra é a luz que mantém acesa a chama da unidade da SSVP em todos os lugares do planeta.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8A67EAEF-CB8B-4566-8590-A7E80E98CF77}"/>
              </a:ext>
            </a:extLst>
          </p:cNvPr>
          <p:cNvSpPr txBox="1"/>
          <p:nvPr/>
        </p:nvSpPr>
        <p:spPr>
          <a:xfrm>
            <a:off x="438296" y="988620"/>
            <a:ext cx="1069628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accent1"/>
                </a:solidFill>
                <a:latin typeface="Montserrat" panose="00000500000000000000" pitchFamily="50" charset="0"/>
              </a:rPr>
              <a:t>O regulamento da SSVP - REGRA</a:t>
            </a:r>
          </a:p>
          <a:p>
            <a:pPr algn="ctr"/>
            <a:r>
              <a:rPr lang="pt-BR" sz="2800" b="1" dirty="0">
                <a:solidFill>
                  <a:schemeClr val="accent1"/>
                </a:solidFill>
                <a:latin typeface="Montserrat" panose="00000500000000000000" pitchFamily="50" charset="0"/>
              </a:rPr>
              <a:t>A importância da Regra</a:t>
            </a:r>
            <a:endParaRPr lang="pt-BR" sz="2800" b="1" dirty="0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BF008F66-BBBF-346E-283B-842B6E6F2E70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itchFamily="18" charset="0"/>
              </a:rPr>
              <a:t>FORMAÇÃO BÁSICA</a:t>
            </a:r>
          </a:p>
        </p:txBody>
      </p:sp>
    </p:spTree>
    <p:extLst>
      <p:ext uri="{BB962C8B-B14F-4D97-AF65-F5344CB8AC3E}">
        <p14:creationId xmlns:p14="http://schemas.microsoft.com/office/powerpoint/2010/main" val="27530975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93E9A5DE-DA39-0110-8731-F6D60E8BB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E6AAA252-7FBB-90CA-2DA3-0E00FEF32DC0}"/>
              </a:ext>
            </a:extLst>
          </p:cNvPr>
          <p:cNvSpPr txBox="1"/>
          <p:nvPr/>
        </p:nvSpPr>
        <p:spPr>
          <a:xfrm>
            <a:off x="185979" y="2549287"/>
            <a:ext cx="11592733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 eaLnBrk="1" hangingPunct="1">
              <a:buFont typeface="Arial" panose="020B0604020202020204" pitchFamily="34" charset="0"/>
              <a:buChar char="•"/>
              <a:defRPr/>
            </a:pPr>
            <a:r>
              <a:rPr lang="pt-BR" sz="2800" dirty="0">
                <a:solidFill>
                  <a:schemeClr val="tx1"/>
                </a:solidFill>
                <a:latin typeface="Montserrat" panose="00000500000000000000" pitchFamily="2" charset="0"/>
              </a:rPr>
              <a:t>O regulamento da SSVP é o livro do presidente e dos membros da Diretoria e de todos os vicentinos;</a:t>
            </a:r>
          </a:p>
          <a:p>
            <a:pPr algn="just" eaLnBrk="1" hangingPunct="1">
              <a:buFont typeface="Arial" charset="0"/>
              <a:buChar char="•"/>
              <a:defRPr/>
            </a:pPr>
            <a:endParaRPr lang="pt-BR" sz="2800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marL="457200" indent="-457200" algn="just" eaLnBrk="1" hangingPunct="1">
              <a:buFont typeface="Arial" panose="020B0604020202020204" pitchFamily="34" charset="0"/>
              <a:buChar char="•"/>
              <a:defRPr/>
            </a:pPr>
            <a:r>
              <a:rPr lang="pt-BR" sz="2800" dirty="0">
                <a:solidFill>
                  <a:schemeClr val="tx1"/>
                </a:solidFill>
                <a:latin typeface="Montserrat" panose="00000500000000000000" pitchFamily="2" charset="0"/>
              </a:rPr>
              <a:t>Todos precisam ser conhecedores das funções e dos deveres  como vicentinos;</a:t>
            </a:r>
          </a:p>
          <a:p>
            <a:pPr algn="just" eaLnBrk="1" hangingPunct="1">
              <a:buFont typeface="Arial" charset="0"/>
              <a:buChar char="•"/>
              <a:defRPr/>
            </a:pPr>
            <a:endParaRPr lang="pt-BR" sz="2800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marL="457200" indent="-457200" algn="just" eaLnBrk="1" hangingPunct="1">
              <a:buFont typeface="Arial" panose="020B0604020202020204" pitchFamily="34" charset="0"/>
              <a:buChar char="•"/>
              <a:defRPr/>
            </a:pPr>
            <a:r>
              <a:rPr lang="pt-BR" sz="2800" dirty="0">
                <a:solidFill>
                  <a:schemeClr val="tx1"/>
                </a:solidFill>
                <a:latin typeface="Montserrat" panose="00000500000000000000" pitchFamily="2" charset="0"/>
              </a:rPr>
              <a:t>Precisa cumprir as atribuições prescritas na Regra. 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9783F053-EB8C-47C0-BDCF-1AFF135DE0BA}"/>
              </a:ext>
            </a:extLst>
          </p:cNvPr>
          <p:cNvSpPr txBox="1"/>
          <p:nvPr/>
        </p:nvSpPr>
        <p:spPr>
          <a:xfrm>
            <a:off x="438296" y="988620"/>
            <a:ext cx="1069628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accent1"/>
                </a:solidFill>
                <a:latin typeface="Montserrat" panose="00000500000000000000" pitchFamily="50" charset="0"/>
              </a:rPr>
              <a:t>O regulamento da SSVP - REGRA</a:t>
            </a:r>
          </a:p>
          <a:p>
            <a:pPr algn="ctr"/>
            <a:r>
              <a:rPr lang="pt-BR" sz="2800" b="1" dirty="0">
                <a:solidFill>
                  <a:schemeClr val="accent1"/>
                </a:solidFill>
                <a:latin typeface="Montserrat" panose="00000500000000000000" pitchFamily="50" charset="0"/>
              </a:rPr>
              <a:t>A importância da Regra</a:t>
            </a:r>
            <a:endParaRPr lang="pt-BR" sz="2800" b="1" dirty="0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BF008F66-BBBF-346E-283B-842B6E6F2E70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itchFamily="18" charset="0"/>
              </a:rPr>
              <a:t>FORMAÇÃO BÁSICA</a:t>
            </a:r>
          </a:p>
        </p:txBody>
      </p:sp>
    </p:spTree>
    <p:extLst>
      <p:ext uri="{BB962C8B-B14F-4D97-AF65-F5344CB8AC3E}">
        <p14:creationId xmlns:p14="http://schemas.microsoft.com/office/powerpoint/2010/main" val="13457073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93E9A5DE-DA39-0110-8731-F6D60E8BB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F8522C9-DE62-F39F-F9D9-CA447146B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265" y="2940116"/>
            <a:ext cx="10515600" cy="1975158"/>
          </a:xfrm>
        </p:spPr>
        <p:txBody>
          <a:bodyPr>
            <a:normAutofit/>
          </a:bodyPr>
          <a:lstStyle/>
          <a:p>
            <a:pPr marL="0" indent="0" algn="just" eaLnBrk="1" hangingPunct="1">
              <a:buNone/>
              <a:defRPr/>
            </a:pPr>
            <a:r>
              <a:rPr lang="pt-BR" dirty="0">
                <a:solidFill>
                  <a:schemeClr val="tx1"/>
                </a:solidFill>
                <a:latin typeface="Montserrat" panose="00000500000000000000" pitchFamily="2" charset="0"/>
              </a:rPr>
              <a:t>A Regra é um Livro que guarda toda a essência dos princípios Fundamentais da SSVP no mundo e, é graças a este Regulamento que existe a “unidade entre os vicentinos”. 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147ABBCD-5952-4AE5-A416-6C07256C3CA7}"/>
              </a:ext>
            </a:extLst>
          </p:cNvPr>
          <p:cNvSpPr txBox="1"/>
          <p:nvPr/>
        </p:nvSpPr>
        <p:spPr>
          <a:xfrm>
            <a:off x="438296" y="988620"/>
            <a:ext cx="1069628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accent1"/>
                </a:solidFill>
                <a:latin typeface="Montserrat" panose="00000500000000000000" pitchFamily="50" charset="0"/>
              </a:rPr>
              <a:t>O regulamento da SSVP - REGRA</a:t>
            </a:r>
          </a:p>
          <a:p>
            <a:pPr algn="ctr"/>
            <a:r>
              <a:rPr lang="pt-BR" sz="2800" b="1" dirty="0">
                <a:solidFill>
                  <a:schemeClr val="accent1"/>
                </a:solidFill>
                <a:latin typeface="Montserrat" panose="00000500000000000000" pitchFamily="50" charset="0"/>
              </a:rPr>
              <a:t>A importância da Regra</a:t>
            </a:r>
            <a:endParaRPr lang="pt-BR" sz="2800" b="1" dirty="0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BF008F66-BBBF-346E-283B-842B6E6F2E70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itchFamily="18" charset="0"/>
              </a:rPr>
              <a:t>FORMAÇÃO BÁSICA</a:t>
            </a:r>
          </a:p>
        </p:txBody>
      </p:sp>
    </p:spTree>
    <p:extLst>
      <p:ext uri="{BB962C8B-B14F-4D97-AF65-F5344CB8AC3E}">
        <p14:creationId xmlns:p14="http://schemas.microsoft.com/office/powerpoint/2010/main" val="28308523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93E9A5DE-DA39-0110-8731-F6D60E8BB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F8522C9-DE62-F39F-F9D9-CA447146B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858" y="2800703"/>
            <a:ext cx="10696284" cy="274631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  <a:defRPr/>
            </a:pPr>
            <a:r>
              <a:rPr lang="pt-BR" altLang="pt-BR" dirty="0">
                <a:latin typeface="Montserrat" panose="00000500000000000000" pitchFamily="2" charset="0"/>
                <a:cs typeface="Arial" charset="0"/>
              </a:rPr>
              <a:t>A Regra da SSVP diz que é indispensável a presença mínima de três Associados para realização das reuniões, que começam e terminam com as orações tradicionais da SSVP, desenvolvendo-se da seguinte forma:</a:t>
            </a:r>
          </a:p>
          <a:p>
            <a:pPr marL="57150" indent="0">
              <a:lnSpc>
                <a:spcPct val="110000"/>
              </a:lnSpc>
              <a:spcAft>
                <a:spcPts val="600"/>
              </a:spcAft>
              <a:buNone/>
              <a:defRPr/>
            </a:pPr>
            <a:endParaRPr lang="en-US" sz="2000" dirty="0">
              <a:latin typeface="Montserrat" panose="00000500000000000000" pitchFamily="2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C772CD25-7C1B-4C8F-A8CE-EC0E230843F4}"/>
              </a:ext>
            </a:extLst>
          </p:cNvPr>
          <p:cNvSpPr txBox="1"/>
          <p:nvPr/>
        </p:nvSpPr>
        <p:spPr>
          <a:xfrm>
            <a:off x="438296" y="988620"/>
            <a:ext cx="1069628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accent1"/>
                </a:solidFill>
                <a:latin typeface="Montserrat" panose="00000500000000000000" pitchFamily="50" charset="0"/>
              </a:rPr>
              <a:t>O regulamento da SSVP - REGRA</a:t>
            </a:r>
          </a:p>
          <a:p>
            <a:pPr algn="ctr"/>
            <a:r>
              <a:rPr lang="pt-BR" sz="2800" b="1" dirty="0">
                <a:solidFill>
                  <a:schemeClr val="accent1"/>
                </a:solidFill>
                <a:latin typeface="Montserrat" panose="00000500000000000000" pitchFamily="50" charset="0"/>
              </a:rPr>
              <a:t>A importância da Regra</a:t>
            </a:r>
            <a:endParaRPr lang="pt-BR" sz="2800" b="1" dirty="0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BF008F66-BBBF-346E-283B-842B6E6F2E70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itchFamily="18" charset="0"/>
              </a:rPr>
              <a:t>FORMAÇÃO BÁSICA</a:t>
            </a:r>
          </a:p>
        </p:txBody>
      </p:sp>
    </p:spTree>
    <p:extLst>
      <p:ext uri="{BB962C8B-B14F-4D97-AF65-F5344CB8AC3E}">
        <p14:creationId xmlns:p14="http://schemas.microsoft.com/office/powerpoint/2010/main" val="10683624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93E9A5DE-DA39-0110-8731-F6D60E8BB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F8522C9-DE62-F39F-F9D9-CA447146B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969" y="3028630"/>
            <a:ext cx="11499743" cy="315519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  <a:defRPr/>
            </a:pPr>
            <a:r>
              <a:rPr lang="pt-BR" altLang="pt-BR" dirty="0">
                <a:latin typeface="Montserrat" panose="00000500000000000000" pitchFamily="2" charset="0"/>
                <a:cs typeface="Arial" charset="0"/>
              </a:rPr>
              <a:t>O roteiro de reuniões de Conferência está em nossa regra:</a:t>
            </a:r>
          </a:p>
          <a:p>
            <a:pPr marL="0" indent="0" algn="just">
              <a:lnSpc>
                <a:spcPct val="120000"/>
              </a:lnSpc>
              <a:buNone/>
              <a:defRPr/>
            </a:pPr>
            <a:endParaRPr lang="pt-BR" altLang="pt-BR" dirty="0">
              <a:latin typeface="Montserrat" panose="00000500000000000000" pitchFamily="2" charset="0"/>
              <a:cs typeface="Arial" charset="0"/>
            </a:endParaRPr>
          </a:p>
          <a:p>
            <a:pPr marL="0" indent="0" algn="just">
              <a:lnSpc>
                <a:spcPct val="120000"/>
              </a:lnSpc>
              <a:buNone/>
              <a:defRPr/>
            </a:pPr>
            <a:r>
              <a:rPr lang="pt-BR" sz="2800" dirty="0">
                <a:latin typeface="Montserrat" panose="00000500000000000000" pitchFamily="2" charset="0"/>
              </a:rPr>
              <a:t>Artigo 118 e no Anexo VII. </a:t>
            </a:r>
            <a:r>
              <a:rPr lang="pt-BR" sz="2000" dirty="0">
                <a:latin typeface="Montserrat" panose="00000500000000000000" pitchFamily="2" charset="0"/>
              </a:rPr>
              <a:t>pag.164)regra edição 2023</a:t>
            </a:r>
            <a:endParaRPr lang="pt-BR" sz="2800" dirty="0">
              <a:latin typeface="Montserrat" panose="00000500000000000000" pitchFamily="2" charset="0"/>
            </a:endParaRPr>
          </a:p>
          <a:p>
            <a:pPr marL="0" indent="0" algn="just">
              <a:lnSpc>
                <a:spcPct val="120000"/>
              </a:lnSpc>
              <a:buNone/>
              <a:defRPr/>
            </a:pPr>
            <a:endParaRPr lang="pt-BR" altLang="pt-BR" dirty="0">
              <a:latin typeface="Montserrat" panose="00000500000000000000" pitchFamily="2" charset="0"/>
              <a:cs typeface="Arial" charset="0"/>
            </a:endParaRPr>
          </a:p>
          <a:p>
            <a:pPr marL="0" indent="0" algn="just">
              <a:lnSpc>
                <a:spcPct val="120000"/>
              </a:lnSpc>
              <a:buNone/>
              <a:defRPr/>
            </a:pPr>
            <a:endParaRPr lang="pt-BR" altLang="pt-BR" dirty="0">
              <a:latin typeface="Montserrat" panose="00000500000000000000" pitchFamily="2" charset="0"/>
              <a:cs typeface="Arial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1893AE7B-0454-4277-B3FC-2FC86CED656B}"/>
              </a:ext>
            </a:extLst>
          </p:cNvPr>
          <p:cNvSpPr txBox="1"/>
          <p:nvPr/>
        </p:nvSpPr>
        <p:spPr>
          <a:xfrm>
            <a:off x="438296" y="988620"/>
            <a:ext cx="1069628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accent1"/>
                </a:solidFill>
                <a:latin typeface="Montserrat" panose="00000500000000000000" pitchFamily="50" charset="0"/>
              </a:rPr>
              <a:t>O regulamento da SSVP - REGRA</a:t>
            </a:r>
          </a:p>
          <a:p>
            <a:pPr algn="ctr"/>
            <a:r>
              <a:rPr lang="pt-BR" sz="2800" b="1" dirty="0">
                <a:solidFill>
                  <a:schemeClr val="accent1"/>
                </a:solidFill>
                <a:latin typeface="Montserrat" panose="00000500000000000000" pitchFamily="50" charset="0"/>
              </a:rPr>
              <a:t>A importância da Regra</a:t>
            </a:r>
            <a:endParaRPr lang="pt-BR" sz="2800" b="1" dirty="0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BF008F66-BBBF-346E-283B-842B6E6F2E70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itchFamily="18" charset="0"/>
              </a:rPr>
              <a:t>FORMAÇÃO BÁSICA</a:t>
            </a:r>
          </a:p>
        </p:txBody>
      </p:sp>
    </p:spTree>
    <p:extLst>
      <p:ext uri="{BB962C8B-B14F-4D97-AF65-F5344CB8AC3E}">
        <p14:creationId xmlns:p14="http://schemas.microsoft.com/office/powerpoint/2010/main" val="32935842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93E9A5DE-DA39-0110-8731-F6D60E8BB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3670810D-B85D-918F-E6D5-24C50135E372}"/>
              </a:ext>
            </a:extLst>
          </p:cNvPr>
          <p:cNvSpPr txBox="1"/>
          <p:nvPr/>
        </p:nvSpPr>
        <p:spPr>
          <a:xfrm>
            <a:off x="0" y="1025991"/>
            <a:ext cx="106962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accent1"/>
                </a:solidFill>
                <a:latin typeface="Montserrat" panose="00000500000000000000" pitchFamily="50" charset="0"/>
              </a:rPr>
              <a:t>Roteiro de reunião de uma Conferência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F8522C9-DE62-F39F-F9D9-CA447146B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137" y="2121162"/>
            <a:ext cx="11300347" cy="423305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  <a:defRPr/>
            </a:pPr>
            <a:r>
              <a:rPr lang="pt-BR" altLang="pt-BR" sz="2800" dirty="0">
                <a:latin typeface="Montserrat" panose="00000500000000000000" pitchFamily="2" charset="0"/>
                <a:cs typeface="Arial" charset="0"/>
              </a:rPr>
              <a:t>01. Composição da mesa</a:t>
            </a:r>
          </a:p>
          <a:p>
            <a:pPr marL="0" indent="0" algn="just">
              <a:lnSpc>
                <a:spcPct val="120000"/>
              </a:lnSpc>
              <a:buNone/>
              <a:defRPr/>
            </a:pPr>
            <a:r>
              <a:rPr lang="pt-BR" altLang="pt-BR" sz="2800" dirty="0">
                <a:latin typeface="Montserrat" panose="00000500000000000000" pitchFamily="2" charset="0"/>
                <a:cs typeface="Arial" charset="0"/>
              </a:rPr>
              <a:t>02. Orações Tradicionais da SSVP (início) </a:t>
            </a:r>
          </a:p>
          <a:p>
            <a:pPr marL="0" indent="0" algn="just">
              <a:lnSpc>
                <a:spcPct val="120000"/>
              </a:lnSpc>
              <a:buNone/>
              <a:defRPr/>
            </a:pPr>
            <a:r>
              <a:rPr lang="pt-BR" altLang="pt-BR" sz="2800" dirty="0">
                <a:latin typeface="Montserrat" panose="00000500000000000000" pitchFamily="2" charset="0"/>
                <a:cs typeface="Arial" charset="0"/>
              </a:rPr>
              <a:t>03. Momento de Espiritualidade (reflexão) </a:t>
            </a:r>
          </a:p>
          <a:p>
            <a:pPr marL="0" indent="0" algn="just">
              <a:lnSpc>
                <a:spcPct val="120000"/>
              </a:lnSpc>
              <a:buNone/>
              <a:defRPr/>
            </a:pPr>
            <a:r>
              <a:rPr lang="pt-BR" altLang="pt-BR" sz="2800" dirty="0">
                <a:latin typeface="Montserrat" panose="00000500000000000000" pitchFamily="2" charset="0"/>
                <a:cs typeface="Arial" charset="0"/>
              </a:rPr>
              <a:t>04. Leitura da Ata e Discussão </a:t>
            </a:r>
          </a:p>
          <a:p>
            <a:pPr marL="0" indent="0" algn="just">
              <a:lnSpc>
                <a:spcPct val="120000"/>
              </a:lnSpc>
              <a:buNone/>
              <a:defRPr/>
            </a:pPr>
            <a:r>
              <a:rPr lang="pt-BR" altLang="pt-BR" sz="2800" dirty="0">
                <a:latin typeface="Montserrat" panose="00000500000000000000" pitchFamily="2" charset="0"/>
                <a:cs typeface="Arial" charset="0"/>
              </a:rPr>
              <a:t>05. Chamada Nominal</a:t>
            </a:r>
          </a:p>
          <a:p>
            <a:pPr marL="0" indent="0" algn="just">
              <a:lnSpc>
                <a:spcPct val="120000"/>
              </a:lnSpc>
              <a:buNone/>
              <a:defRPr/>
            </a:pPr>
            <a:r>
              <a:rPr lang="pt-BR" altLang="pt-BR" sz="2800" dirty="0">
                <a:latin typeface="Montserrat" panose="00000500000000000000" pitchFamily="2" charset="0"/>
                <a:cs typeface="Arial" charset="0"/>
              </a:rPr>
              <a:t>06. Comunicação da Tesouraria do movimento do caixa</a:t>
            </a:r>
          </a:p>
          <a:p>
            <a:pPr marL="57150" indent="0">
              <a:lnSpc>
                <a:spcPct val="110000"/>
              </a:lnSpc>
              <a:spcAft>
                <a:spcPts val="600"/>
              </a:spcAft>
              <a:buNone/>
              <a:defRPr/>
            </a:pPr>
            <a:endParaRPr lang="en-US" sz="2000" dirty="0">
              <a:latin typeface="Montserrat" panose="00000500000000000000" pitchFamily="2" charset="0"/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BF008F66-BBBF-346E-283B-842B6E6F2E70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itchFamily="18" charset="0"/>
              </a:rPr>
              <a:t>FORMAÇÃO BÁSICA</a:t>
            </a:r>
          </a:p>
        </p:txBody>
      </p:sp>
    </p:spTree>
    <p:extLst>
      <p:ext uri="{BB962C8B-B14F-4D97-AF65-F5344CB8AC3E}">
        <p14:creationId xmlns:p14="http://schemas.microsoft.com/office/powerpoint/2010/main" val="1201974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D6BC9383-E10A-410C-A46E-189CD3FE8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>
                <a:solidFill>
                  <a:srgbClr val="0053A1"/>
                </a:solidFill>
                <a:latin typeface="Garamond" panose="02020404030301010803" pitchFamily="18" charset="0"/>
              </a:rPr>
              <a:t>Tópicos da formação</a:t>
            </a:r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D90EC3D-482A-4E73-B198-E8341A0D0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785" y="2962142"/>
            <a:ext cx="6705494" cy="1717718"/>
          </a:xfrm>
        </p:spPr>
        <p:txBody>
          <a:bodyPr rtlCol="0" anchor="b">
            <a:noAutofit/>
          </a:bodyPr>
          <a:lstStyle/>
          <a:p>
            <a:pPr>
              <a:defRPr/>
            </a:pPr>
            <a:r>
              <a:rPr lang="pt-BR" sz="4400" b="1" dirty="0">
                <a:solidFill>
                  <a:srgbClr val="0053A1"/>
                </a:solidFill>
                <a:latin typeface="Garamond" panose="02020404030301010803" pitchFamily="18" charset="0"/>
                <a:cs typeface="Arial" charset="0"/>
              </a:rPr>
              <a:t>Formação Básica</a:t>
            </a:r>
            <a:br>
              <a:rPr lang="pt-BR" sz="4400" b="1" dirty="0">
                <a:solidFill>
                  <a:srgbClr val="0053A1"/>
                </a:solidFill>
                <a:latin typeface="Garamond" panose="02020404030301010803" pitchFamily="18" charset="0"/>
                <a:cs typeface="Arial" charset="0"/>
              </a:rPr>
            </a:br>
            <a:r>
              <a:rPr lang="pt-BR" sz="4400" b="1" dirty="0">
                <a:solidFill>
                  <a:srgbClr val="0053A1"/>
                </a:solidFill>
                <a:latin typeface="Garamond" panose="02020404030301010803" pitchFamily="18" charset="0"/>
                <a:cs typeface="Arial" charset="0"/>
              </a:rPr>
              <a:t>1ª parte</a:t>
            </a:r>
            <a:endParaRPr lang="pt-BR" sz="4400" b="1" dirty="0">
              <a:latin typeface="Garamond" panose="02020404030301010803" pitchFamily="18" charset="0"/>
            </a:endParaRP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059F1084-AEB1-4312-B87B-D81F848D8136}"/>
              </a:ext>
            </a:extLst>
          </p:cNvPr>
          <p:cNvGrpSpPr/>
          <p:nvPr/>
        </p:nvGrpSpPr>
        <p:grpSpPr>
          <a:xfrm rot="5400000">
            <a:off x="4621540" y="3312663"/>
            <a:ext cx="6857997" cy="232673"/>
            <a:chOff x="0" y="6378264"/>
            <a:chExt cx="12192000" cy="305870"/>
          </a:xfrm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9C9AD26D-FEBF-4A4B-90D7-C6AD4AEFA918}"/>
                </a:ext>
              </a:extLst>
            </p:cNvPr>
            <p:cNvSpPr/>
            <p:nvPr/>
          </p:nvSpPr>
          <p:spPr>
            <a:xfrm>
              <a:off x="0" y="6378264"/>
              <a:ext cx="12191998" cy="3058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02C62DAC-29D5-4232-91C6-D222F89C6E97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7B3ED004-2012-4130-B00B-DF2250722C53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3976EDA3-8AF0-417D-B32E-FB6617E69791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Retângulo 2"/>
          <p:cNvSpPr/>
          <p:nvPr/>
        </p:nvSpPr>
        <p:spPr>
          <a:xfrm>
            <a:off x="8126257" y="0"/>
            <a:ext cx="4065743" cy="68579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5CFF523A-C0E0-4A4C-A226-3EAAADECCC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057" y="2083498"/>
            <a:ext cx="3042141" cy="3060000"/>
          </a:xfrm>
          <a:prstGeom prst="rect">
            <a:avLst/>
          </a:prstGeom>
        </p:spPr>
      </p:pic>
      <p:sp>
        <p:nvSpPr>
          <p:cNvPr id="18" name="Título 1">
            <a:extLst>
              <a:ext uri="{FF2B5EF4-FFF2-40B4-BE49-F238E27FC236}">
                <a16:creationId xmlns:a16="http://schemas.microsoft.com/office/drawing/2014/main" id="{AB9F76CA-98F7-483A-88A7-5384E962618D}"/>
              </a:ext>
            </a:extLst>
          </p:cNvPr>
          <p:cNvSpPr txBox="1">
            <a:spLocks/>
          </p:cNvSpPr>
          <p:nvPr/>
        </p:nvSpPr>
        <p:spPr>
          <a:xfrm>
            <a:off x="331570" y="428747"/>
            <a:ext cx="7423244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Tópicos da formação</a:t>
            </a:r>
          </a:p>
        </p:txBody>
      </p:sp>
      <p:sp>
        <p:nvSpPr>
          <p:cNvPr id="19" name="Espaço Reservado para Conteúdo 2">
            <a:extLst>
              <a:ext uri="{FF2B5EF4-FFF2-40B4-BE49-F238E27FC236}">
                <a16:creationId xmlns:a16="http://schemas.microsoft.com/office/drawing/2014/main" id="{30A8C830-1349-4DAC-9378-8E7647A5AA1B}"/>
              </a:ext>
            </a:extLst>
          </p:cNvPr>
          <p:cNvSpPr txBox="1">
            <a:spLocks/>
          </p:cNvSpPr>
          <p:nvPr/>
        </p:nvSpPr>
        <p:spPr>
          <a:xfrm>
            <a:off x="574430" y="2468471"/>
            <a:ext cx="7180383" cy="2782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pt-BR" sz="2800" dirty="0">
                <a:solidFill>
                  <a:schemeClr val="bg1"/>
                </a:solidFill>
                <a:highlight>
                  <a:srgbClr val="0070C0"/>
                </a:highlight>
                <a:latin typeface="Montserrat" panose="00000500000000000000" pitchFamily="50" charset="0"/>
              </a:rPr>
              <a:t>I  - </a:t>
            </a:r>
            <a:r>
              <a:rPr lang="pt-BR" sz="2800" b="1" dirty="0">
                <a:solidFill>
                  <a:schemeClr val="bg1"/>
                </a:solidFill>
                <a:highlight>
                  <a:srgbClr val="0070C0"/>
                </a:highlight>
                <a:latin typeface="Montserrat" panose="00000500000000000000" pitchFamily="50" charset="0"/>
              </a:rPr>
              <a:t>Organização da SSVP e a Regra</a:t>
            </a:r>
          </a:p>
          <a:p>
            <a:pPr algn="l">
              <a:defRPr/>
            </a:pPr>
            <a:endParaRPr lang="pt-BR" sz="2800" dirty="0">
              <a:solidFill>
                <a:schemeClr val="bg1"/>
              </a:solidFill>
              <a:latin typeface="Montserrat" panose="00000500000000000000" pitchFamily="50" charset="0"/>
            </a:endParaRPr>
          </a:p>
          <a:p>
            <a:pPr algn="l">
              <a:defRPr/>
            </a:pPr>
            <a:r>
              <a:rPr lang="pt-BR" sz="2800" dirty="0">
                <a:solidFill>
                  <a:schemeClr val="bg1"/>
                </a:solidFill>
                <a:latin typeface="Montserrat" panose="00000500000000000000" pitchFamily="50" charset="0"/>
              </a:rPr>
              <a:t>Il - Família Assistida</a:t>
            </a:r>
            <a:endParaRPr lang="pt-BR" sz="28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7220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93E9A5DE-DA39-0110-8731-F6D60E8BB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F8522C9-DE62-F39F-F9D9-CA447146B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523" y="1623998"/>
            <a:ext cx="10269188" cy="523400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  <a:defRPr/>
            </a:pPr>
            <a:r>
              <a:rPr lang="pt-BR" altLang="pt-BR" dirty="0">
                <a:latin typeface="Montserrat" panose="00000500000000000000" pitchFamily="2" charset="0"/>
                <a:cs typeface="Arial" charset="0"/>
              </a:rPr>
              <a:t>07. Apresentação e Boas Vindas aos Visitantes</a:t>
            </a:r>
          </a:p>
          <a:p>
            <a:pPr marL="0" indent="0" algn="just">
              <a:lnSpc>
                <a:spcPct val="120000"/>
              </a:lnSpc>
              <a:buNone/>
              <a:defRPr/>
            </a:pPr>
            <a:r>
              <a:rPr lang="pt-BR" altLang="pt-BR" dirty="0">
                <a:latin typeface="Montserrat" panose="00000500000000000000" pitchFamily="2" charset="0"/>
                <a:cs typeface="Arial" charset="0"/>
              </a:rPr>
              <a:t>(Lembre-se: a cordialidade é fundamental)</a:t>
            </a:r>
          </a:p>
          <a:p>
            <a:pPr marL="0" indent="0" algn="just">
              <a:lnSpc>
                <a:spcPct val="120000"/>
              </a:lnSpc>
              <a:buNone/>
              <a:defRPr/>
            </a:pPr>
            <a:r>
              <a:rPr lang="pt-BR" altLang="pt-BR" dirty="0">
                <a:latin typeface="Montserrat" panose="00000500000000000000" pitchFamily="2" charset="0"/>
                <a:cs typeface="Arial" charset="0"/>
              </a:rPr>
              <a:t>08. Resultado de Sindicâncias (se houver)</a:t>
            </a:r>
          </a:p>
          <a:p>
            <a:pPr marL="0" indent="0" algn="just">
              <a:lnSpc>
                <a:spcPct val="120000"/>
              </a:lnSpc>
              <a:buNone/>
              <a:defRPr/>
            </a:pPr>
            <a:r>
              <a:rPr lang="pt-BR" dirty="0">
                <a:latin typeface="Montserrat" panose="00000500000000000000" pitchFamily="2" charset="0"/>
              </a:rPr>
              <a:t>09. Notícias dos Trabalhos (relato das atividades desenvolvidas pelos membros) </a:t>
            </a:r>
          </a:p>
          <a:p>
            <a:pPr marL="57150" indent="0">
              <a:lnSpc>
                <a:spcPct val="110000"/>
              </a:lnSpc>
              <a:spcAft>
                <a:spcPts val="600"/>
              </a:spcAft>
              <a:buNone/>
              <a:defRPr/>
            </a:pPr>
            <a:r>
              <a:rPr lang="pt-BR" dirty="0">
                <a:latin typeface="Montserrat" panose="00000500000000000000" pitchFamily="2" charset="0"/>
              </a:rPr>
              <a:t>10. Escala para Visita aos Assistidos </a:t>
            </a:r>
          </a:p>
          <a:p>
            <a:pPr marL="57150" indent="0">
              <a:lnSpc>
                <a:spcPct val="110000"/>
              </a:lnSpc>
              <a:spcAft>
                <a:spcPts val="600"/>
              </a:spcAft>
              <a:buNone/>
              <a:defRPr/>
            </a:pPr>
            <a:r>
              <a:rPr lang="pt-BR" dirty="0">
                <a:latin typeface="Montserrat" panose="00000500000000000000" pitchFamily="2" charset="0"/>
              </a:rPr>
              <a:t>11. Palavra Franca </a:t>
            </a:r>
          </a:p>
          <a:p>
            <a:pPr marL="57150" indent="0">
              <a:lnSpc>
                <a:spcPct val="110000"/>
              </a:lnSpc>
              <a:spcAft>
                <a:spcPts val="600"/>
              </a:spcAft>
              <a:buNone/>
              <a:defRPr/>
            </a:pPr>
            <a:r>
              <a:rPr lang="pt-BR" dirty="0">
                <a:latin typeface="Montserrat" panose="00000500000000000000" pitchFamily="2" charset="0"/>
              </a:rPr>
              <a:t>12. Comunicações Gerais </a:t>
            </a:r>
            <a:endParaRPr lang="en-US" sz="2000" dirty="0">
              <a:latin typeface="Montserrat" panose="00000500000000000000" pitchFamily="2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261A5580-1C7F-49E6-878A-7AB7052A09E8}"/>
              </a:ext>
            </a:extLst>
          </p:cNvPr>
          <p:cNvSpPr txBox="1"/>
          <p:nvPr/>
        </p:nvSpPr>
        <p:spPr>
          <a:xfrm>
            <a:off x="0" y="1025991"/>
            <a:ext cx="106962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accent1"/>
                </a:solidFill>
                <a:latin typeface="Montserrat" panose="00000500000000000000" pitchFamily="50" charset="0"/>
              </a:rPr>
              <a:t>Roteiro de reunião de uma Conferência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BF008F66-BBBF-346E-283B-842B6E6F2E70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itchFamily="18" charset="0"/>
              </a:rPr>
              <a:t>FORMAÇÃO BÁSICA</a:t>
            </a:r>
          </a:p>
        </p:txBody>
      </p:sp>
    </p:spTree>
    <p:extLst>
      <p:ext uri="{BB962C8B-B14F-4D97-AF65-F5344CB8AC3E}">
        <p14:creationId xmlns:p14="http://schemas.microsoft.com/office/powerpoint/2010/main" val="20841606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93E9A5DE-DA39-0110-8731-F6D60E8BB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F8522C9-DE62-F39F-F9D9-CA447146B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042" y="2200587"/>
            <a:ext cx="11091383" cy="423305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  <a:defRPr/>
            </a:pPr>
            <a:r>
              <a:rPr lang="pt-BR" altLang="pt-BR" dirty="0">
                <a:latin typeface="Montserrat" panose="00000500000000000000" pitchFamily="2" charset="0"/>
                <a:cs typeface="Arial" charset="0"/>
              </a:rPr>
              <a:t>13. Estudo de Regra </a:t>
            </a:r>
          </a:p>
          <a:p>
            <a:pPr marL="0" indent="0" algn="just">
              <a:lnSpc>
                <a:spcPct val="120000"/>
              </a:lnSpc>
              <a:buNone/>
              <a:defRPr/>
            </a:pPr>
            <a:r>
              <a:rPr lang="pt-BR" altLang="pt-BR" dirty="0">
                <a:latin typeface="Montserrat" panose="00000500000000000000" pitchFamily="2" charset="0"/>
                <a:cs typeface="Arial" charset="0"/>
              </a:rPr>
              <a:t>14. Proclamação de Confrade ou </a:t>
            </a:r>
            <a:r>
              <a:rPr lang="pt-BR" altLang="pt-BR" dirty="0" err="1">
                <a:latin typeface="Montserrat" panose="00000500000000000000" pitchFamily="2" charset="0"/>
                <a:cs typeface="Arial" charset="0"/>
              </a:rPr>
              <a:t>Consócia</a:t>
            </a:r>
            <a:r>
              <a:rPr lang="pt-BR" altLang="pt-BR" dirty="0">
                <a:latin typeface="Montserrat" panose="00000500000000000000" pitchFamily="2" charset="0"/>
                <a:cs typeface="Arial" charset="0"/>
              </a:rPr>
              <a:t> (se houver)</a:t>
            </a:r>
          </a:p>
          <a:p>
            <a:pPr marL="0" indent="0" algn="just">
              <a:lnSpc>
                <a:spcPct val="120000"/>
              </a:lnSpc>
              <a:buNone/>
              <a:defRPr/>
            </a:pPr>
            <a:r>
              <a:rPr lang="pt-BR" altLang="pt-BR" dirty="0">
                <a:latin typeface="Montserrat" panose="00000500000000000000" pitchFamily="2" charset="0"/>
                <a:cs typeface="Arial" charset="0"/>
              </a:rPr>
              <a:t>15. Palavras dos Visitantes </a:t>
            </a:r>
          </a:p>
          <a:p>
            <a:pPr marL="0" indent="0" algn="just">
              <a:lnSpc>
                <a:spcPct val="120000"/>
              </a:lnSpc>
              <a:buNone/>
              <a:defRPr/>
            </a:pPr>
            <a:r>
              <a:rPr lang="pt-BR" altLang="pt-BR" dirty="0">
                <a:latin typeface="Montserrat" panose="00000500000000000000" pitchFamily="2" charset="0"/>
                <a:cs typeface="Arial" charset="0"/>
              </a:rPr>
              <a:t>16. Movimento Financeiro – coleta, etc.</a:t>
            </a:r>
          </a:p>
          <a:p>
            <a:pPr marL="0" indent="0" algn="just">
              <a:lnSpc>
                <a:spcPct val="120000"/>
              </a:lnSpc>
              <a:buNone/>
              <a:defRPr/>
            </a:pPr>
            <a:r>
              <a:rPr lang="pt-BR" altLang="pt-BR" dirty="0">
                <a:latin typeface="Montserrat" panose="00000500000000000000" pitchFamily="2" charset="0"/>
                <a:cs typeface="Arial" charset="0"/>
              </a:rPr>
              <a:t>17. Orações Finais -Tradicionais da SSVP (término)</a:t>
            </a:r>
          </a:p>
          <a:p>
            <a:pPr marL="57150" indent="0">
              <a:lnSpc>
                <a:spcPct val="110000"/>
              </a:lnSpc>
              <a:spcAft>
                <a:spcPts val="600"/>
              </a:spcAft>
              <a:buNone/>
              <a:defRPr/>
            </a:pPr>
            <a:endParaRPr lang="en-US" sz="2000" dirty="0">
              <a:latin typeface="Montserrat" panose="00000500000000000000" pitchFamily="2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83DA7763-F021-4250-AAC1-14C6E581B87A}"/>
              </a:ext>
            </a:extLst>
          </p:cNvPr>
          <p:cNvSpPr txBox="1"/>
          <p:nvPr/>
        </p:nvSpPr>
        <p:spPr>
          <a:xfrm>
            <a:off x="0" y="1025991"/>
            <a:ext cx="106962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accent1"/>
                </a:solidFill>
                <a:latin typeface="Montserrat" panose="00000500000000000000" pitchFamily="50" charset="0"/>
              </a:rPr>
              <a:t>Roteiro de reunião de uma Conferência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BF008F66-BBBF-346E-283B-842B6E6F2E70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itchFamily="18" charset="0"/>
              </a:rPr>
              <a:t>FORMAÇÃO BÁSICA</a:t>
            </a:r>
          </a:p>
        </p:txBody>
      </p:sp>
    </p:spTree>
    <p:extLst>
      <p:ext uri="{BB962C8B-B14F-4D97-AF65-F5344CB8AC3E}">
        <p14:creationId xmlns:p14="http://schemas.microsoft.com/office/powerpoint/2010/main" val="35311903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93E9A5DE-DA39-0110-8731-F6D60E8BBB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F8522C9-DE62-F39F-F9D9-CA447146B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809" y="1910616"/>
            <a:ext cx="11898382" cy="455166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  <a:defRPr/>
            </a:pPr>
            <a:r>
              <a:rPr lang="pt-BR" altLang="pt-BR" sz="2800" b="1" dirty="0">
                <a:latin typeface="Montserrat" panose="00000500000000000000" pitchFamily="2" charset="0"/>
                <a:cs typeface="Arial" charset="0"/>
              </a:rPr>
              <a:t>1 - Composição da mesa: </a:t>
            </a:r>
          </a:p>
          <a:p>
            <a:pPr marL="0" indent="0" algn="just">
              <a:lnSpc>
                <a:spcPct val="100000"/>
              </a:lnSpc>
              <a:buNone/>
              <a:defRPr/>
            </a:pPr>
            <a:r>
              <a:rPr lang="pt-BR" altLang="pt-BR" sz="2800" dirty="0">
                <a:latin typeface="Montserrat" panose="00000500000000000000" pitchFamily="2" charset="0"/>
                <a:cs typeface="Arial" charset="0"/>
              </a:rPr>
              <a:t>Atenção especial com os visitantes e os representantes de escalões superiores da Hierarquia da SSVP e da Igreja;</a:t>
            </a:r>
          </a:p>
          <a:p>
            <a:pPr marL="0" indent="0" algn="just">
              <a:lnSpc>
                <a:spcPct val="120000"/>
              </a:lnSpc>
              <a:buNone/>
              <a:defRPr/>
            </a:pPr>
            <a:endParaRPr lang="pt-BR" altLang="pt-BR" sz="400" b="1" dirty="0">
              <a:latin typeface="Montserrat" panose="00000500000000000000" pitchFamily="2" charset="0"/>
              <a:cs typeface="Arial" charset="0"/>
            </a:endParaRPr>
          </a:p>
          <a:p>
            <a:pPr marL="0" indent="0" algn="just">
              <a:lnSpc>
                <a:spcPct val="120000"/>
              </a:lnSpc>
              <a:buNone/>
              <a:defRPr/>
            </a:pPr>
            <a:r>
              <a:rPr lang="pt-BR" altLang="pt-BR" sz="2800" b="1" dirty="0">
                <a:latin typeface="Montserrat" panose="00000500000000000000" pitchFamily="2" charset="0"/>
                <a:cs typeface="Arial" charset="0"/>
              </a:rPr>
              <a:t>2 - Orações iniciais regulamentares da SSVP: </a:t>
            </a:r>
          </a:p>
          <a:p>
            <a:pPr marL="0" indent="0" algn="just">
              <a:lnSpc>
                <a:spcPct val="120000"/>
              </a:lnSpc>
              <a:buNone/>
              <a:defRPr/>
            </a:pPr>
            <a:r>
              <a:rPr lang="pt-BR" altLang="pt-BR" sz="2800" dirty="0">
                <a:latin typeface="Montserrat" panose="00000500000000000000" pitchFamily="2" charset="0"/>
                <a:cs typeface="Arial" charset="0"/>
              </a:rPr>
              <a:t>Em qualquer reunião, encontro ou eventos da SSVP inicia com as orações tradicionais do Regulamento.                            </a:t>
            </a:r>
            <a:r>
              <a:rPr lang="pt-BR" altLang="pt-BR" sz="2000" dirty="0">
                <a:latin typeface="Montserrat" panose="00000500000000000000" pitchFamily="2" charset="0"/>
                <a:cs typeface="Arial" charset="0"/>
              </a:rPr>
              <a:t>(Espírito primitivo) Pagina 179 da Regra edição 2023</a:t>
            </a:r>
            <a:endParaRPr lang="pt-BR" altLang="pt-BR" sz="2800" dirty="0">
              <a:latin typeface="Montserrat" panose="00000500000000000000" pitchFamily="2" charset="0"/>
              <a:cs typeface="Arial" charset="0"/>
            </a:endParaRPr>
          </a:p>
          <a:p>
            <a:pPr marL="57150" indent="0">
              <a:lnSpc>
                <a:spcPct val="110000"/>
              </a:lnSpc>
              <a:spcAft>
                <a:spcPts val="600"/>
              </a:spcAft>
              <a:buNone/>
              <a:defRPr/>
            </a:pPr>
            <a:endParaRPr lang="en-US" sz="2000" dirty="0">
              <a:latin typeface="Montserrat" panose="00000500000000000000" pitchFamily="2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68B602F9-5B04-4FD1-90FA-AA0EDCB2F1BA}"/>
              </a:ext>
            </a:extLst>
          </p:cNvPr>
          <p:cNvSpPr txBox="1"/>
          <p:nvPr/>
        </p:nvSpPr>
        <p:spPr>
          <a:xfrm>
            <a:off x="0" y="1025991"/>
            <a:ext cx="106962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accent1"/>
                </a:solidFill>
                <a:latin typeface="Montserrat" panose="00000500000000000000" pitchFamily="50" charset="0"/>
              </a:rPr>
              <a:t>Roteiro de reunião de uma Conferência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BF008F66-BBBF-346E-283B-842B6E6F2E70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itchFamily="18" charset="0"/>
              </a:rPr>
              <a:t>FORMAÇÃO BÁSICA</a:t>
            </a:r>
          </a:p>
        </p:txBody>
      </p:sp>
    </p:spTree>
    <p:extLst>
      <p:ext uri="{BB962C8B-B14F-4D97-AF65-F5344CB8AC3E}">
        <p14:creationId xmlns:p14="http://schemas.microsoft.com/office/powerpoint/2010/main" val="16577596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93E9A5DE-DA39-0110-8731-F6D60E8BB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F8522C9-DE62-F39F-F9D9-CA447146B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7475" y="2733706"/>
            <a:ext cx="10696283" cy="317309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  <a:defRPr/>
            </a:pPr>
            <a:r>
              <a:rPr lang="pt-BR" altLang="pt-BR" b="1" dirty="0">
                <a:latin typeface="Montserrat" panose="00000500000000000000" pitchFamily="2" charset="0"/>
                <a:cs typeface="Arial" charset="0"/>
              </a:rPr>
              <a:t>3 - Momento de espiritualidade  -   (leitura espiritual)</a:t>
            </a:r>
          </a:p>
          <a:p>
            <a:pPr marL="0" indent="0" algn="just">
              <a:lnSpc>
                <a:spcPct val="100000"/>
              </a:lnSpc>
              <a:buNone/>
              <a:defRPr/>
            </a:pPr>
            <a:r>
              <a:rPr lang="pt-BR" altLang="pt-BR" dirty="0">
                <a:latin typeface="Montserrat" panose="00000500000000000000" pitchFamily="2" charset="0"/>
                <a:cs typeface="Arial" charset="0"/>
              </a:rPr>
              <a:t>Objetivo – Edificação dos membros. Deve ser curta, feita com pausa e ser ouvida com muita ATENÇÃO (para que todos posam participar de quaisquer discussões a respeito do tema).</a:t>
            </a:r>
          </a:p>
          <a:p>
            <a:pPr marL="57150" indent="0">
              <a:lnSpc>
                <a:spcPct val="110000"/>
              </a:lnSpc>
              <a:spcAft>
                <a:spcPts val="600"/>
              </a:spcAft>
              <a:buNone/>
              <a:defRPr/>
            </a:pPr>
            <a:endParaRPr lang="en-US" sz="2000" dirty="0">
              <a:latin typeface="Montserrat" panose="00000500000000000000" pitchFamily="2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78ABC2A0-335E-400F-9FBB-DD0B98872F72}"/>
              </a:ext>
            </a:extLst>
          </p:cNvPr>
          <p:cNvSpPr txBox="1"/>
          <p:nvPr/>
        </p:nvSpPr>
        <p:spPr>
          <a:xfrm>
            <a:off x="0" y="1025991"/>
            <a:ext cx="106962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accent1"/>
                </a:solidFill>
                <a:latin typeface="Montserrat" panose="00000500000000000000" pitchFamily="50" charset="0"/>
              </a:rPr>
              <a:t>Roteiro de reunião de uma Conferência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BF008F66-BBBF-346E-283B-842B6E6F2E70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itchFamily="18" charset="0"/>
              </a:rPr>
              <a:t>FORMAÇÃO BÁSICA</a:t>
            </a:r>
          </a:p>
        </p:txBody>
      </p:sp>
    </p:spTree>
    <p:extLst>
      <p:ext uri="{BB962C8B-B14F-4D97-AF65-F5344CB8AC3E}">
        <p14:creationId xmlns:p14="http://schemas.microsoft.com/office/powerpoint/2010/main" val="9627111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93E9A5DE-DA39-0110-8731-F6D60E8BBB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F8522C9-DE62-F39F-F9D9-CA447146B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716" y="2121162"/>
            <a:ext cx="11518231" cy="434112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  <a:defRPr/>
            </a:pPr>
            <a:r>
              <a:rPr lang="pt-BR" altLang="pt-BR" b="1" dirty="0">
                <a:latin typeface="Montserrat" panose="00000500000000000000" pitchFamily="2" charset="0"/>
                <a:cs typeface="Arial" charset="0"/>
              </a:rPr>
              <a:t>4 - Leitura da Ata: </a:t>
            </a:r>
            <a:r>
              <a:rPr lang="pt-BR" altLang="pt-BR" dirty="0">
                <a:latin typeface="Montserrat" panose="00000500000000000000" pitchFamily="2" charset="0"/>
                <a:cs typeface="Arial" charset="0"/>
              </a:rPr>
              <a:t>A ATA da reunião anterior deve </a:t>
            </a:r>
          </a:p>
          <a:p>
            <a:pPr marL="0" indent="0" algn="just">
              <a:lnSpc>
                <a:spcPct val="100000"/>
              </a:lnSpc>
              <a:buNone/>
              <a:defRPr/>
            </a:pPr>
            <a:r>
              <a:rPr lang="pt-BR" altLang="pt-BR" dirty="0">
                <a:latin typeface="Montserrat" panose="00000500000000000000" pitchFamily="2" charset="0"/>
                <a:cs typeface="Arial" charset="0"/>
              </a:rPr>
              <a:t>Ser lida e colocada em discussão para aprovação ou retificações para constarem na ATA seguinte. Os presentes, principalmente visitantes, são convidados a assinar a ATA como forma de colaborar para a história da SSVP.</a:t>
            </a:r>
            <a:endParaRPr lang="pt-BR" altLang="pt-BR" b="1" dirty="0">
              <a:latin typeface="Montserrat" panose="00000500000000000000" pitchFamily="2" charset="0"/>
              <a:cs typeface="Arial" charset="0"/>
            </a:endParaRPr>
          </a:p>
          <a:p>
            <a:pPr marL="0" indent="0" algn="just">
              <a:lnSpc>
                <a:spcPct val="100000"/>
              </a:lnSpc>
              <a:buNone/>
              <a:defRPr/>
            </a:pPr>
            <a:r>
              <a:rPr lang="pt-BR" altLang="pt-BR" b="1" dirty="0">
                <a:latin typeface="Montserrat" panose="00000500000000000000" pitchFamily="2" charset="0"/>
                <a:cs typeface="Arial" charset="0"/>
              </a:rPr>
              <a:t>5 - Chamada: </a:t>
            </a:r>
            <a:r>
              <a:rPr lang="pt-BR" altLang="pt-BR" dirty="0">
                <a:latin typeface="Montserrat" panose="00000500000000000000" pitchFamily="2" charset="0"/>
                <a:cs typeface="Arial" charset="0"/>
              </a:rPr>
              <a:t>A chamada é mais um fator de animação. Deve ser feita com descontração e serve para o controle da participação dos membros.</a:t>
            </a:r>
          </a:p>
          <a:p>
            <a:pPr marL="57150" indent="0">
              <a:lnSpc>
                <a:spcPct val="110000"/>
              </a:lnSpc>
              <a:spcAft>
                <a:spcPts val="600"/>
              </a:spcAft>
              <a:buNone/>
              <a:defRPr/>
            </a:pPr>
            <a:endParaRPr lang="en-US" sz="2000" dirty="0">
              <a:latin typeface="Montserrat" panose="00000500000000000000" pitchFamily="2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D143E7E5-D31E-4D9D-BB0D-34E4FFA1D23D}"/>
              </a:ext>
            </a:extLst>
          </p:cNvPr>
          <p:cNvSpPr txBox="1"/>
          <p:nvPr/>
        </p:nvSpPr>
        <p:spPr>
          <a:xfrm>
            <a:off x="0" y="1025991"/>
            <a:ext cx="106962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accent1"/>
                </a:solidFill>
                <a:latin typeface="Montserrat" panose="00000500000000000000" pitchFamily="50" charset="0"/>
              </a:rPr>
              <a:t>Roteiro de reunião de uma Conferência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BF008F66-BBBF-346E-283B-842B6E6F2E70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itchFamily="18" charset="0"/>
              </a:rPr>
              <a:t>FORMAÇÃO BÁSICA</a:t>
            </a:r>
          </a:p>
        </p:txBody>
      </p:sp>
    </p:spTree>
    <p:extLst>
      <p:ext uri="{BB962C8B-B14F-4D97-AF65-F5344CB8AC3E}">
        <p14:creationId xmlns:p14="http://schemas.microsoft.com/office/powerpoint/2010/main" val="19714102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93E9A5DE-DA39-0110-8731-F6D60E8BB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F8522C9-DE62-F39F-F9D9-CA447146B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297" y="2511871"/>
            <a:ext cx="10766516" cy="350241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  <a:defRPr/>
            </a:pPr>
            <a:r>
              <a:rPr lang="pt-BR" altLang="pt-BR" b="1" dirty="0">
                <a:latin typeface="Montserrat" panose="00000500000000000000" pitchFamily="2" charset="0"/>
                <a:cs typeface="Arial" charset="0"/>
              </a:rPr>
              <a:t>6 - Movimento do caixa: </a:t>
            </a:r>
            <a:r>
              <a:rPr lang="pt-BR" altLang="pt-BR" dirty="0">
                <a:latin typeface="Montserrat" panose="00000500000000000000" pitchFamily="2" charset="0"/>
                <a:cs typeface="Arial" charset="0"/>
              </a:rPr>
              <a:t>Comunicação, pelo tesoureiro, da situação do caixa, discriminando-se a receita e comprovando-se as despesas, todas previamente aprovadas em reunião;</a:t>
            </a:r>
          </a:p>
          <a:p>
            <a:pPr marL="0" indent="0" algn="just">
              <a:lnSpc>
                <a:spcPct val="100000"/>
              </a:lnSpc>
              <a:buNone/>
              <a:defRPr/>
            </a:pPr>
            <a:endParaRPr lang="pt-BR" altLang="pt-BR" dirty="0">
              <a:latin typeface="Montserrat" panose="00000500000000000000" pitchFamily="2" charset="0"/>
              <a:cs typeface="Arial" charset="0"/>
            </a:endParaRPr>
          </a:p>
          <a:p>
            <a:pPr marL="0" indent="0" algn="just">
              <a:lnSpc>
                <a:spcPct val="100000"/>
              </a:lnSpc>
              <a:buNone/>
              <a:defRPr/>
            </a:pPr>
            <a:r>
              <a:rPr lang="pt-BR" altLang="pt-BR" b="1" dirty="0">
                <a:latin typeface="Montserrat" panose="00000500000000000000" pitchFamily="2" charset="0"/>
                <a:cs typeface="Arial" charset="0"/>
              </a:rPr>
              <a:t>Deve constar na ata: </a:t>
            </a:r>
            <a:r>
              <a:rPr lang="pt-BR" altLang="pt-BR" dirty="0">
                <a:latin typeface="Montserrat" panose="00000500000000000000" pitchFamily="2" charset="0"/>
                <a:cs typeface="Arial" charset="0"/>
              </a:rPr>
              <a:t>Saldo anterior, receita, décima, soma da despesa e saldo atual. </a:t>
            </a:r>
          </a:p>
          <a:p>
            <a:pPr marL="57150" indent="0">
              <a:lnSpc>
                <a:spcPct val="110000"/>
              </a:lnSpc>
              <a:spcAft>
                <a:spcPts val="600"/>
              </a:spcAft>
              <a:buNone/>
              <a:defRPr/>
            </a:pPr>
            <a:endParaRPr lang="en-US" sz="2000" dirty="0">
              <a:latin typeface="Montserrat" panose="00000500000000000000" pitchFamily="2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C621EE63-8EA0-4150-B100-E37D1689619F}"/>
              </a:ext>
            </a:extLst>
          </p:cNvPr>
          <p:cNvSpPr txBox="1"/>
          <p:nvPr/>
        </p:nvSpPr>
        <p:spPr>
          <a:xfrm>
            <a:off x="0" y="1025991"/>
            <a:ext cx="106962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accent1"/>
                </a:solidFill>
                <a:latin typeface="Montserrat" panose="00000500000000000000" pitchFamily="50" charset="0"/>
              </a:rPr>
              <a:t>Roteiro de reunião de uma Conferência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BF008F66-BBBF-346E-283B-842B6E6F2E70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itchFamily="18" charset="0"/>
              </a:rPr>
              <a:t>FORMAÇÃO BÁSICA</a:t>
            </a:r>
          </a:p>
        </p:txBody>
      </p:sp>
    </p:spTree>
    <p:extLst>
      <p:ext uri="{BB962C8B-B14F-4D97-AF65-F5344CB8AC3E}">
        <p14:creationId xmlns:p14="http://schemas.microsoft.com/office/powerpoint/2010/main" val="30782596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93E9A5DE-DA39-0110-8731-F6D60E8BB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F8522C9-DE62-F39F-F9D9-CA447146B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297" y="2511871"/>
            <a:ext cx="10696284" cy="350241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  <a:defRPr/>
            </a:pPr>
            <a:r>
              <a:rPr lang="pt-BR" altLang="pt-BR" b="1" dirty="0">
                <a:latin typeface="Montserrat" panose="00000500000000000000" pitchFamily="2" charset="0"/>
                <a:cs typeface="Arial" charset="0"/>
              </a:rPr>
              <a:t>7 - AGRADECIMENTO AOS VISITANTES:</a:t>
            </a:r>
          </a:p>
          <a:p>
            <a:pPr marL="0" indent="0" algn="just">
              <a:lnSpc>
                <a:spcPct val="100000"/>
              </a:lnSpc>
              <a:buNone/>
              <a:defRPr/>
            </a:pPr>
            <a:endParaRPr lang="pt-BR" altLang="pt-BR" sz="1200" b="1" dirty="0">
              <a:latin typeface="Montserrat" panose="00000500000000000000" pitchFamily="2" charset="0"/>
              <a:cs typeface="Arial" charset="0"/>
            </a:endParaRPr>
          </a:p>
          <a:p>
            <a:pPr marL="0" indent="0" algn="just">
              <a:lnSpc>
                <a:spcPct val="100000"/>
              </a:lnSpc>
              <a:buNone/>
              <a:defRPr/>
            </a:pPr>
            <a:r>
              <a:rPr lang="pt-BR" altLang="pt-BR" dirty="0">
                <a:latin typeface="Montserrat" panose="00000500000000000000" pitchFamily="2" charset="0"/>
                <a:cs typeface="Arial" charset="0"/>
              </a:rPr>
              <a:t>Uma das grandes responsabilidades das conferencias e importante tarefa para quem a exerce. </a:t>
            </a:r>
          </a:p>
          <a:p>
            <a:pPr marL="0" indent="0" algn="just">
              <a:lnSpc>
                <a:spcPct val="100000"/>
              </a:lnSpc>
              <a:buNone/>
              <a:defRPr/>
            </a:pPr>
            <a:endParaRPr lang="pt-BR" altLang="pt-BR" sz="1400" dirty="0">
              <a:latin typeface="Montserrat" panose="00000500000000000000" pitchFamily="2" charset="0"/>
              <a:cs typeface="Arial" charset="0"/>
            </a:endParaRPr>
          </a:p>
          <a:p>
            <a:pPr marL="0" indent="0" algn="just">
              <a:lnSpc>
                <a:spcPct val="100000"/>
              </a:lnSpc>
              <a:buNone/>
              <a:defRPr/>
            </a:pPr>
            <a:r>
              <a:rPr lang="pt-BR" altLang="pt-BR" dirty="0">
                <a:latin typeface="Montserrat" panose="00000500000000000000" pitchFamily="2" charset="0"/>
                <a:cs typeface="Arial" charset="0"/>
              </a:rPr>
              <a:t>Devem ser criativas e cheias de espiritualidade.</a:t>
            </a:r>
          </a:p>
          <a:p>
            <a:pPr marL="0" indent="0" algn="just">
              <a:lnSpc>
                <a:spcPct val="100000"/>
              </a:lnSpc>
              <a:buNone/>
              <a:defRPr/>
            </a:pPr>
            <a:endParaRPr lang="pt-BR" altLang="pt-BR" b="1" dirty="0">
              <a:latin typeface="Montserrat" panose="00000500000000000000" pitchFamily="2" charset="0"/>
              <a:cs typeface="Arial" charset="0"/>
            </a:endParaRPr>
          </a:p>
          <a:p>
            <a:pPr marL="57150" indent="0">
              <a:lnSpc>
                <a:spcPct val="110000"/>
              </a:lnSpc>
              <a:spcAft>
                <a:spcPts val="600"/>
              </a:spcAft>
              <a:buNone/>
              <a:defRPr/>
            </a:pPr>
            <a:endParaRPr lang="en-US" sz="2000" dirty="0">
              <a:latin typeface="Montserrat" panose="00000500000000000000" pitchFamily="2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97994B87-B662-4CAE-A9CA-E2230E8B2B11}"/>
              </a:ext>
            </a:extLst>
          </p:cNvPr>
          <p:cNvSpPr txBox="1"/>
          <p:nvPr/>
        </p:nvSpPr>
        <p:spPr>
          <a:xfrm>
            <a:off x="0" y="1025991"/>
            <a:ext cx="106962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accent1"/>
                </a:solidFill>
                <a:latin typeface="Montserrat" panose="00000500000000000000" pitchFamily="50" charset="0"/>
              </a:rPr>
              <a:t>Roteiro de reunião de uma Conferência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BF008F66-BBBF-346E-283B-842B6E6F2E70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itchFamily="18" charset="0"/>
              </a:rPr>
              <a:t>FORMAÇÃO BÁSICA</a:t>
            </a:r>
          </a:p>
        </p:txBody>
      </p:sp>
    </p:spTree>
    <p:extLst>
      <p:ext uri="{BB962C8B-B14F-4D97-AF65-F5344CB8AC3E}">
        <p14:creationId xmlns:p14="http://schemas.microsoft.com/office/powerpoint/2010/main" val="28541805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93E9A5DE-DA39-0110-8731-F6D60E8BB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F8522C9-DE62-F39F-F9D9-CA447146B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674" y="2138975"/>
            <a:ext cx="11352651" cy="395041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  <a:defRPr/>
            </a:pPr>
            <a:r>
              <a:rPr lang="pt-BR" altLang="pt-BR" b="1" dirty="0">
                <a:latin typeface="Montserrat" panose="00000500000000000000" pitchFamily="2" charset="0"/>
                <a:cs typeface="Arial" charset="0"/>
              </a:rPr>
              <a:t>8 – Resultado das sindicâncias (se houver): </a:t>
            </a:r>
          </a:p>
          <a:p>
            <a:pPr marL="0" indent="0" algn="just">
              <a:lnSpc>
                <a:spcPct val="100000"/>
              </a:lnSpc>
              <a:buNone/>
              <a:defRPr/>
            </a:pPr>
            <a:r>
              <a:rPr lang="pt-BR" altLang="pt-BR" dirty="0">
                <a:latin typeface="Montserrat" panose="00000500000000000000" pitchFamily="2" charset="0"/>
                <a:cs typeface="Arial" charset="0"/>
              </a:rPr>
              <a:t>Devem ser realizadas com o mínimo 2 (dois) membros ativos da conferencia.</a:t>
            </a:r>
          </a:p>
          <a:p>
            <a:pPr marL="0" indent="0" algn="just">
              <a:lnSpc>
                <a:spcPct val="100000"/>
              </a:lnSpc>
              <a:buNone/>
              <a:defRPr/>
            </a:pPr>
            <a:r>
              <a:rPr lang="pt-BR" altLang="pt-BR" b="1" u="sng" dirty="0">
                <a:latin typeface="Montserrat" panose="00000500000000000000" pitchFamily="2" charset="0"/>
                <a:cs typeface="Arial" charset="0"/>
              </a:rPr>
              <a:t>A família: </a:t>
            </a:r>
            <a:r>
              <a:rPr lang="pt-BR" altLang="pt-BR" dirty="0">
                <a:latin typeface="Montserrat" panose="00000500000000000000" pitchFamily="2" charset="0"/>
                <a:cs typeface="Arial" charset="0"/>
              </a:rPr>
              <a:t>analisar situação conjugal, eles trabalham, o que sabem fazer;</a:t>
            </a:r>
          </a:p>
          <a:p>
            <a:pPr marL="0" indent="0" algn="just">
              <a:lnSpc>
                <a:spcPct val="100000"/>
              </a:lnSpc>
              <a:buNone/>
              <a:defRPr/>
            </a:pPr>
            <a:r>
              <a:rPr lang="pt-BR" altLang="pt-BR" b="1" u="sng" dirty="0">
                <a:latin typeface="Montserrat" panose="00000500000000000000" pitchFamily="2" charset="0"/>
                <a:cs typeface="Arial" charset="0"/>
              </a:rPr>
              <a:t>Filhos: </a:t>
            </a:r>
            <a:r>
              <a:rPr lang="pt-BR" altLang="pt-BR" dirty="0">
                <a:latin typeface="Montserrat" panose="00000500000000000000" pitchFamily="2" charset="0"/>
                <a:cs typeface="Arial" charset="0"/>
              </a:rPr>
              <a:t>quantos, qual a idade, estudam – como estão as notas, são batizados, participam da catequese, </a:t>
            </a:r>
          </a:p>
          <a:p>
            <a:pPr marL="0" indent="0" algn="just">
              <a:lnSpc>
                <a:spcPct val="100000"/>
              </a:lnSpc>
              <a:buNone/>
              <a:defRPr/>
            </a:pPr>
            <a:r>
              <a:rPr lang="pt-BR" altLang="pt-BR" b="1" u="sng" dirty="0">
                <a:latin typeface="Montserrat" panose="00000500000000000000" pitchFamily="2" charset="0"/>
                <a:cs typeface="Arial" charset="0"/>
              </a:rPr>
              <a:t>Saúde da família e residência: </a:t>
            </a:r>
            <a:r>
              <a:rPr lang="pt-BR" altLang="pt-BR" dirty="0">
                <a:latin typeface="Montserrat" panose="00000500000000000000" pitchFamily="2" charset="0"/>
                <a:cs typeface="Arial" charset="0"/>
              </a:rPr>
              <a:t>se própria ou não ;</a:t>
            </a:r>
          </a:p>
          <a:p>
            <a:pPr marL="0" indent="0" algn="just">
              <a:lnSpc>
                <a:spcPct val="100000"/>
              </a:lnSpc>
              <a:buNone/>
              <a:defRPr/>
            </a:pPr>
            <a:endParaRPr lang="pt-BR" altLang="pt-BR" dirty="0">
              <a:latin typeface="Montserrat" panose="00000500000000000000" pitchFamily="2" charset="0"/>
              <a:cs typeface="Arial" charset="0"/>
            </a:endParaRPr>
          </a:p>
          <a:p>
            <a:pPr marL="57150" indent="0">
              <a:lnSpc>
                <a:spcPct val="110000"/>
              </a:lnSpc>
              <a:spcAft>
                <a:spcPts val="600"/>
              </a:spcAft>
              <a:buNone/>
              <a:defRPr/>
            </a:pPr>
            <a:endParaRPr lang="en-US" sz="2000" dirty="0">
              <a:latin typeface="Montserrat" panose="00000500000000000000" pitchFamily="2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378FC87C-E08B-42FF-8CB2-DBB17D12609B}"/>
              </a:ext>
            </a:extLst>
          </p:cNvPr>
          <p:cNvSpPr txBox="1"/>
          <p:nvPr/>
        </p:nvSpPr>
        <p:spPr>
          <a:xfrm>
            <a:off x="0" y="1025991"/>
            <a:ext cx="106962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accent1"/>
                </a:solidFill>
                <a:latin typeface="Montserrat" panose="00000500000000000000" pitchFamily="50" charset="0"/>
              </a:rPr>
              <a:t>Roteiro de reunião de uma Conferência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BF008F66-BBBF-346E-283B-842B6E6F2E70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itchFamily="18" charset="0"/>
              </a:rPr>
              <a:t>FORMAÇÃO BÁSICA</a:t>
            </a:r>
          </a:p>
        </p:txBody>
      </p:sp>
    </p:spTree>
    <p:extLst>
      <p:ext uri="{BB962C8B-B14F-4D97-AF65-F5344CB8AC3E}">
        <p14:creationId xmlns:p14="http://schemas.microsoft.com/office/powerpoint/2010/main" val="40353783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93E9A5DE-DA39-0110-8731-F6D60E8BBB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F8522C9-DE62-F39F-F9D9-CA447146B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34" y="1703707"/>
            <a:ext cx="11883733" cy="475857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  <a:defRPr/>
            </a:pPr>
            <a:r>
              <a:rPr lang="pt-BR" altLang="pt-BR" b="1" dirty="0">
                <a:latin typeface="Montserrat" panose="00000500000000000000" pitchFamily="2" charset="0"/>
                <a:cs typeface="Arial" charset="0"/>
              </a:rPr>
              <a:t>9 – Notícias dos Trabalhos: </a:t>
            </a:r>
          </a:p>
          <a:p>
            <a:pPr marL="0" indent="0" algn="just">
              <a:lnSpc>
                <a:spcPct val="100000"/>
              </a:lnSpc>
              <a:buNone/>
              <a:defRPr/>
            </a:pPr>
            <a:r>
              <a:rPr lang="pt-BR" altLang="pt-BR" dirty="0">
                <a:latin typeface="Montserrat" panose="00000500000000000000" pitchFamily="2" charset="0"/>
                <a:cs typeface="Arial" charset="0"/>
              </a:rPr>
              <a:t>(relato das atividades desenvolvidas pelos membros) este é o momento principal da reunião.</a:t>
            </a:r>
          </a:p>
          <a:p>
            <a:pPr algn="just">
              <a:lnSpc>
                <a:spcPct val="100000"/>
              </a:lnSpc>
              <a:defRPr/>
            </a:pPr>
            <a:r>
              <a:rPr lang="pt-BR" altLang="pt-BR" dirty="0">
                <a:latin typeface="Montserrat" panose="00000500000000000000" pitchFamily="2" charset="0"/>
                <a:cs typeface="Arial" charset="0"/>
              </a:rPr>
              <a:t>Os confrades ou </a:t>
            </a:r>
            <a:r>
              <a:rPr lang="pt-BR" altLang="pt-BR" dirty="0" err="1">
                <a:latin typeface="Montserrat" panose="00000500000000000000" pitchFamily="2" charset="0"/>
                <a:cs typeface="Arial" charset="0"/>
              </a:rPr>
              <a:t>consócias</a:t>
            </a:r>
            <a:r>
              <a:rPr lang="pt-BR" altLang="pt-BR" dirty="0">
                <a:latin typeface="Montserrat" panose="00000500000000000000" pitchFamily="2" charset="0"/>
                <a:cs typeface="Arial" charset="0"/>
              </a:rPr>
              <a:t> encarregados da visita deverá dar todas as notícias com clareza.</a:t>
            </a:r>
          </a:p>
          <a:p>
            <a:pPr algn="just">
              <a:lnSpc>
                <a:spcPct val="100000"/>
              </a:lnSpc>
              <a:defRPr/>
            </a:pPr>
            <a:r>
              <a:rPr lang="pt-BR" altLang="pt-BR" dirty="0">
                <a:latin typeface="Montserrat" panose="00000500000000000000" pitchFamily="2" charset="0"/>
                <a:cs typeface="Arial" charset="0"/>
              </a:rPr>
              <a:t>Caso tenha alguma posição, esta deverá ser levada à apreciação de todos os presentes. Só depois de definirem as </a:t>
            </a:r>
            <a:r>
              <a:rPr lang="pt-BR" altLang="pt-BR" sz="2400" dirty="0">
                <a:latin typeface="Montserrat" panose="00000500000000000000" pitchFamily="2" charset="0"/>
                <a:cs typeface="Arial" charset="0"/>
              </a:rPr>
              <a:t>providências em relação a família em questão, é que deverá passar para notícia da próxima família.</a:t>
            </a:r>
          </a:p>
          <a:p>
            <a:pPr marL="0" indent="0" algn="just">
              <a:lnSpc>
                <a:spcPct val="100000"/>
              </a:lnSpc>
              <a:buNone/>
              <a:defRPr/>
            </a:pPr>
            <a:endParaRPr lang="pt-BR" altLang="pt-BR" dirty="0">
              <a:latin typeface="Montserrat" panose="00000500000000000000" pitchFamily="2" charset="0"/>
              <a:cs typeface="Arial" charset="0"/>
            </a:endParaRPr>
          </a:p>
          <a:p>
            <a:pPr marL="57150" indent="0">
              <a:lnSpc>
                <a:spcPct val="110000"/>
              </a:lnSpc>
              <a:spcAft>
                <a:spcPts val="600"/>
              </a:spcAft>
              <a:buNone/>
              <a:defRPr/>
            </a:pPr>
            <a:endParaRPr lang="en-US" sz="2000" dirty="0">
              <a:latin typeface="Montserrat" panose="00000500000000000000" pitchFamily="2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F2224894-1EE1-4B17-81BE-5FA44E431708}"/>
              </a:ext>
            </a:extLst>
          </p:cNvPr>
          <p:cNvSpPr txBox="1"/>
          <p:nvPr/>
        </p:nvSpPr>
        <p:spPr>
          <a:xfrm>
            <a:off x="0" y="1025991"/>
            <a:ext cx="106962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accent1"/>
                </a:solidFill>
                <a:latin typeface="Montserrat" panose="00000500000000000000" pitchFamily="50" charset="0"/>
              </a:rPr>
              <a:t>Roteiro de reunião de uma Conferência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BF008F66-BBBF-346E-283B-842B6E6F2E70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itchFamily="18" charset="0"/>
              </a:rPr>
              <a:t>FORMAÇÃO BÁSICA</a:t>
            </a:r>
          </a:p>
        </p:txBody>
      </p:sp>
    </p:spTree>
    <p:extLst>
      <p:ext uri="{BB962C8B-B14F-4D97-AF65-F5344CB8AC3E}">
        <p14:creationId xmlns:p14="http://schemas.microsoft.com/office/powerpoint/2010/main" val="39937541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93E9A5DE-DA39-0110-8731-F6D60E8BBB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F8522C9-DE62-F39F-F9D9-CA447146B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674" y="1725445"/>
            <a:ext cx="11352651" cy="473683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  <a:defRPr/>
            </a:pPr>
            <a:r>
              <a:rPr lang="pt-BR" altLang="pt-BR" b="1" dirty="0">
                <a:latin typeface="Montserrat" panose="00000500000000000000" pitchFamily="2" charset="0"/>
                <a:cs typeface="Arial" charset="0"/>
              </a:rPr>
              <a:t>10 - Escala para Visita aos Assistidos: </a:t>
            </a:r>
          </a:p>
          <a:p>
            <a:pPr marL="0" indent="0" algn="just">
              <a:lnSpc>
                <a:spcPct val="100000"/>
              </a:lnSpc>
              <a:buNone/>
              <a:defRPr/>
            </a:pPr>
            <a:r>
              <a:rPr lang="pt-BR" altLang="pt-BR" dirty="0">
                <a:latin typeface="Montserrat" panose="00000500000000000000" pitchFamily="2" charset="0"/>
                <a:cs typeface="Arial" charset="0"/>
              </a:rPr>
              <a:t>Designação, pelo presidente, de confrades, consocias e aspirantes para efetuarem as visitas:</a:t>
            </a:r>
          </a:p>
          <a:p>
            <a:pPr algn="just">
              <a:lnSpc>
                <a:spcPct val="100000"/>
              </a:lnSpc>
              <a:defRPr/>
            </a:pPr>
            <a:r>
              <a:rPr lang="pt-BR" altLang="pt-BR" b="1" dirty="0">
                <a:latin typeface="Montserrat" panose="00000500000000000000" pitchFamily="2" charset="0"/>
                <a:cs typeface="Arial" charset="0"/>
              </a:rPr>
              <a:t>aos assistidos</a:t>
            </a:r>
            <a:r>
              <a:rPr lang="pt-BR" altLang="pt-BR" dirty="0">
                <a:latin typeface="Montserrat" panose="00000500000000000000" pitchFamily="2" charset="0"/>
                <a:cs typeface="Arial" charset="0"/>
              </a:rPr>
              <a:t>: em seu domicílio;</a:t>
            </a:r>
          </a:p>
          <a:p>
            <a:pPr algn="just">
              <a:lnSpc>
                <a:spcPct val="100000"/>
              </a:lnSpc>
              <a:defRPr/>
            </a:pPr>
            <a:r>
              <a:rPr lang="pt-BR" altLang="pt-BR" b="1" dirty="0">
                <a:latin typeface="Montserrat" panose="00000500000000000000" pitchFamily="2" charset="0"/>
                <a:cs typeface="Arial" charset="0"/>
              </a:rPr>
              <a:t>a idosos e enfermos</a:t>
            </a:r>
            <a:r>
              <a:rPr lang="pt-BR" altLang="pt-BR" dirty="0">
                <a:latin typeface="Montserrat" panose="00000500000000000000" pitchFamily="2" charset="0"/>
                <a:cs typeface="Arial" charset="0"/>
              </a:rPr>
              <a:t>: residentes de obras assistenciais, encarcerados;</a:t>
            </a:r>
          </a:p>
          <a:p>
            <a:pPr algn="just">
              <a:lnSpc>
                <a:spcPct val="100000"/>
              </a:lnSpc>
              <a:defRPr/>
            </a:pPr>
            <a:r>
              <a:rPr lang="pt-BR" altLang="pt-BR" b="1" dirty="0">
                <a:latin typeface="Montserrat" panose="00000500000000000000" pitchFamily="2" charset="0"/>
                <a:cs typeface="Arial" charset="0"/>
              </a:rPr>
              <a:t>membros afastados e idosos </a:t>
            </a:r>
            <a:r>
              <a:rPr lang="pt-BR" altLang="pt-BR" dirty="0">
                <a:latin typeface="Montserrat" panose="00000500000000000000" pitchFamily="2" charset="0"/>
                <a:cs typeface="Arial" charset="0"/>
              </a:rPr>
              <a:t>que não podem mais frequentar as reuniões;</a:t>
            </a:r>
          </a:p>
          <a:p>
            <a:pPr algn="just">
              <a:lnSpc>
                <a:spcPct val="100000"/>
              </a:lnSpc>
              <a:defRPr/>
            </a:pPr>
            <a:r>
              <a:rPr lang="pt-BR" altLang="pt-BR" b="1" dirty="0">
                <a:latin typeface="Montserrat" panose="00000500000000000000" pitchFamily="2" charset="0"/>
                <a:cs typeface="Arial" charset="0"/>
              </a:rPr>
              <a:t>outras unidades vicentinas: </a:t>
            </a:r>
            <a:r>
              <a:rPr lang="pt-BR" altLang="pt-BR" dirty="0">
                <a:latin typeface="Montserrat" panose="00000500000000000000" pitchFamily="2" charset="0"/>
                <a:cs typeface="Arial" charset="0"/>
              </a:rPr>
              <a:t>como CCA e CJ.</a:t>
            </a:r>
          </a:p>
          <a:p>
            <a:pPr marL="0" indent="0" algn="just">
              <a:lnSpc>
                <a:spcPct val="100000"/>
              </a:lnSpc>
              <a:buNone/>
              <a:defRPr/>
            </a:pPr>
            <a:endParaRPr lang="pt-BR" altLang="pt-BR" dirty="0">
              <a:latin typeface="Montserrat" panose="00000500000000000000" pitchFamily="2" charset="0"/>
              <a:cs typeface="Arial" charset="0"/>
            </a:endParaRPr>
          </a:p>
          <a:p>
            <a:pPr marL="57150" indent="0">
              <a:lnSpc>
                <a:spcPct val="110000"/>
              </a:lnSpc>
              <a:spcAft>
                <a:spcPts val="600"/>
              </a:spcAft>
              <a:buNone/>
              <a:defRPr/>
            </a:pPr>
            <a:endParaRPr lang="en-US" sz="2000" dirty="0">
              <a:latin typeface="Montserrat" panose="00000500000000000000" pitchFamily="2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C606A438-A5AF-4B14-9BCB-F30AB60C3841}"/>
              </a:ext>
            </a:extLst>
          </p:cNvPr>
          <p:cNvSpPr txBox="1"/>
          <p:nvPr/>
        </p:nvSpPr>
        <p:spPr>
          <a:xfrm>
            <a:off x="0" y="1025991"/>
            <a:ext cx="106962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0070C0"/>
                </a:solidFill>
                <a:latin typeface="Montserrat" panose="00000500000000000000" pitchFamily="50" charset="0"/>
              </a:rPr>
              <a:t>Roteiro de reunião de uma Conferência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BF008F66-BBBF-346E-283B-842B6E6F2E70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itchFamily="18" charset="0"/>
              </a:rPr>
              <a:t>FORMAÇÃO BÁSICA</a:t>
            </a:r>
          </a:p>
        </p:txBody>
      </p:sp>
    </p:spTree>
    <p:extLst>
      <p:ext uri="{BB962C8B-B14F-4D97-AF65-F5344CB8AC3E}">
        <p14:creationId xmlns:p14="http://schemas.microsoft.com/office/powerpoint/2010/main" val="2697445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0A8C830-1349-4DAC-9378-8E7647A5A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23801"/>
            <a:ext cx="10781714" cy="2126501"/>
          </a:xfrm>
        </p:spPr>
        <p:txBody>
          <a:bodyPr/>
          <a:lstStyle/>
          <a:p>
            <a:pPr marL="0" indent="0" algn="just">
              <a:buNone/>
            </a:pPr>
            <a:r>
              <a:rPr lang="pt-BR" altLang="pt-BR" dirty="0">
                <a:latin typeface="Montserrat" panose="00000500000000000000" pitchFamily="50" charset="0"/>
              </a:rPr>
              <a:t>A SSVP é uma “Organização Internacional” de cristãos leigos, unidos pela vocação, pelo mesmo carisma seguindo o Evangelho de Jesus Cristo, observando os mandamentos da Doutrina  Cristã e   as instruções da Igreja.</a:t>
            </a:r>
            <a:endParaRPr lang="pt-BR" altLang="pt-BR" b="1" i="1" dirty="0">
              <a:latin typeface="Montserrat" panose="00000500000000000000" pitchFamily="50" charset="0"/>
            </a:endParaRPr>
          </a:p>
          <a:p>
            <a:pPr algn="just"/>
            <a:endParaRPr lang="pt-BR" dirty="0">
              <a:latin typeface="Montserrat" panose="00000500000000000000" pitchFamily="2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BF008F66-BBBF-346E-283B-842B6E6F2E70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itchFamily="18" charset="0"/>
              </a:rPr>
              <a:t>FORMAÇÃO BÁSICA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3E9A5DE-DA39-0110-8731-F6D60E8BB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2798" y="952835"/>
            <a:ext cx="1502004" cy="150501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3670810D-B85D-918F-E6D5-24C50135E372}"/>
              </a:ext>
            </a:extLst>
          </p:cNvPr>
          <p:cNvSpPr txBox="1"/>
          <p:nvPr/>
        </p:nvSpPr>
        <p:spPr>
          <a:xfrm>
            <a:off x="0" y="1130400"/>
            <a:ext cx="106027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0070C0"/>
                </a:solidFill>
                <a:latin typeface="Montserrat" panose="00000500000000000000" pitchFamily="2" charset="0"/>
              </a:rPr>
              <a:t>Organização da</a:t>
            </a:r>
            <a:r>
              <a:rPr lang="pt-BR" altLang="pt-BR" sz="2800" b="1" dirty="0">
                <a:solidFill>
                  <a:srgbClr val="0070C0"/>
                </a:solidFill>
                <a:latin typeface="Montserrat" panose="00000500000000000000" pitchFamily="2" charset="0"/>
              </a:rPr>
              <a:t> Sociedade de São Vicente de Paulo</a:t>
            </a:r>
            <a:endParaRPr lang="pt-BR" sz="2800" b="1" dirty="0">
              <a:solidFill>
                <a:srgbClr val="0070C0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0178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93E9A5DE-DA39-0110-8731-F6D60E8BB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F8522C9-DE62-F39F-F9D9-CA447146B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062" y="2012166"/>
            <a:ext cx="9852222" cy="384234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  <a:defRPr/>
            </a:pPr>
            <a:r>
              <a:rPr lang="pt-BR" altLang="pt-BR" b="1" dirty="0">
                <a:latin typeface="Montserrat" panose="00000500000000000000" pitchFamily="2" charset="0"/>
                <a:cs typeface="Arial" charset="0"/>
              </a:rPr>
              <a:t>11 – Palavra franca:  </a:t>
            </a:r>
            <a:r>
              <a:rPr lang="pt-BR" altLang="pt-BR" dirty="0">
                <a:latin typeface="Montserrat" panose="00000500000000000000" pitchFamily="2" charset="0"/>
                <a:cs typeface="Arial" charset="0"/>
              </a:rPr>
              <a:t>Oportunidade da reunião de discutir os assuntos diversos da conferência, bem como de designação de confrades, consocias ou aspirantes para participação em eventos e outras atividades.</a:t>
            </a:r>
          </a:p>
          <a:p>
            <a:pPr marL="0" indent="0" algn="just">
              <a:lnSpc>
                <a:spcPct val="100000"/>
              </a:lnSpc>
              <a:buNone/>
              <a:defRPr/>
            </a:pPr>
            <a:endParaRPr lang="pt-BR" altLang="pt-BR" sz="600" b="1" dirty="0">
              <a:latin typeface="Montserrat" panose="00000500000000000000" pitchFamily="2" charset="0"/>
              <a:cs typeface="Arial" charset="0"/>
            </a:endParaRPr>
          </a:p>
          <a:p>
            <a:pPr marL="0" indent="0" algn="just">
              <a:lnSpc>
                <a:spcPct val="100000"/>
              </a:lnSpc>
              <a:buNone/>
              <a:defRPr/>
            </a:pPr>
            <a:r>
              <a:rPr lang="pt-BR" altLang="pt-BR" b="1" dirty="0">
                <a:latin typeface="Montserrat" panose="00000500000000000000" pitchFamily="2" charset="0"/>
                <a:cs typeface="Arial" charset="0"/>
              </a:rPr>
              <a:t>12 – Comunicações gerais: </a:t>
            </a:r>
            <a:r>
              <a:rPr lang="pt-BR" altLang="pt-BR" dirty="0">
                <a:latin typeface="Montserrat" panose="00000500000000000000" pitchFamily="2" charset="0"/>
                <a:cs typeface="Arial" charset="0"/>
              </a:rPr>
              <a:t>Momento oportuno do conhecimento das correspondências recebidas e expedidas</a:t>
            </a:r>
            <a:r>
              <a:rPr lang="pt-BR" altLang="pt-BR" b="1" dirty="0">
                <a:latin typeface="Montserrat" panose="00000500000000000000" pitchFamily="2" charset="0"/>
                <a:cs typeface="Arial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  <a:defRPr/>
            </a:pPr>
            <a:endParaRPr lang="pt-BR" altLang="pt-BR" dirty="0">
              <a:latin typeface="Montserrat" panose="00000500000000000000" pitchFamily="2" charset="0"/>
              <a:cs typeface="Arial" charset="0"/>
            </a:endParaRPr>
          </a:p>
          <a:p>
            <a:pPr marL="57150" indent="0">
              <a:lnSpc>
                <a:spcPct val="110000"/>
              </a:lnSpc>
              <a:spcAft>
                <a:spcPts val="600"/>
              </a:spcAft>
              <a:buNone/>
              <a:defRPr/>
            </a:pPr>
            <a:endParaRPr lang="en-US" sz="2000" dirty="0">
              <a:latin typeface="Montserrat" panose="00000500000000000000" pitchFamily="2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FEAEC7EF-5BA3-4E09-8298-AC981A831F78}"/>
              </a:ext>
            </a:extLst>
          </p:cNvPr>
          <p:cNvSpPr txBox="1"/>
          <p:nvPr/>
        </p:nvSpPr>
        <p:spPr>
          <a:xfrm>
            <a:off x="0" y="1025991"/>
            <a:ext cx="106962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accent1"/>
                </a:solidFill>
                <a:latin typeface="Montserrat" panose="00000500000000000000" pitchFamily="50" charset="0"/>
              </a:rPr>
              <a:t>Roteiro de reunião de uma Conferência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BF008F66-BBBF-346E-283B-842B6E6F2E70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itchFamily="18" charset="0"/>
              </a:rPr>
              <a:t>FORMAÇÃO BÁSICA</a:t>
            </a:r>
          </a:p>
        </p:txBody>
      </p:sp>
    </p:spTree>
    <p:extLst>
      <p:ext uri="{BB962C8B-B14F-4D97-AF65-F5344CB8AC3E}">
        <p14:creationId xmlns:p14="http://schemas.microsoft.com/office/powerpoint/2010/main" val="8602878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608665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4" name="Retângulo 3">
            <a:extLst>
              <a:ext uri="{FF2B5EF4-FFF2-40B4-BE49-F238E27FC236}">
                <a16:creationId xmlns:a16="http://schemas.microsoft.com/office/drawing/2014/main" id="{BF008F66-BBBF-346E-283B-842B6E6F2E70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Montserrat" panose="00000500000000000000" pitchFamily="50" charset="0"/>
              </a:rPr>
              <a:t>FORMAÇÃO BÁSICA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3E9A5DE-DA39-0110-8731-F6D60E8BB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F8522C9-DE62-F39F-F9D9-CA447146B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278" y="1840915"/>
            <a:ext cx="11513443" cy="424304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  <a:defRPr/>
            </a:pPr>
            <a:r>
              <a:rPr lang="pt-BR" altLang="pt-BR" b="1" dirty="0">
                <a:latin typeface="Montserrat" panose="00000500000000000000" pitchFamily="2" charset="0"/>
                <a:cs typeface="Arial" charset="0"/>
              </a:rPr>
              <a:t>13 - Estudo de Regra: </a:t>
            </a:r>
          </a:p>
          <a:p>
            <a:pPr algn="just">
              <a:lnSpc>
                <a:spcPct val="100000"/>
              </a:lnSpc>
              <a:defRPr/>
            </a:pPr>
            <a:r>
              <a:rPr lang="pt-BR" altLang="pt-BR" dirty="0">
                <a:latin typeface="Montserrat" panose="00000500000000000000" pitchFamily="2" charset="0"/>
                <a:cs typeface="Arial" charset="0"/>
              </a:rPr>
              <a:t>Não contem no roteiro, mas é importante para o desenvolvimento da unidade vicentina.</a:t>
            </a:r>
          </a:p>
          <a:p>
            <a:pPr algn="just">
              <a:lnSpc>
                <a:spcPct val="100000"/>
              </a:lnSpc>
              <a:defRPr/>
            </a:pPr>
            <a:r>
              <a:rPr lang="pt-BR" altLang="pt-BR" dirty="0">
                <a:latin typeface="Montserrat" panose="00000500000000000000" pitchFamily="2" charset="0"/>
                <a:cs typeface="Arial" charset="0"/>
              </a:rPr>
              <a:t>Leia-se um parágrafo ou artigo do Regulamento e faça uma explanação para os demais presentes. Havendo duvidas solicite ajuda dos órgãos superiores.</a:t>
            </a:r>
          </a:p>
          <a:p>
            <a:pPr algn="just">
              <a:lnSpc>
                <a:spcPct val="100000"/>
              </a:lnSpc>
              <a:defRPr/>
            </a:pPr>
            <a:r>
              <a:rPr lang="pt-BR" altLang="pt-BR" dirty="0">
                <a:latin typeface="Montserrat" panose="00000500000000000000" pitchFamily="2" charset="0"/>
                <a:cs typeface="Arial" charset="0"/>
              </a:rPr>
              <a:t>Na oportunidade oriente aos membros o Artigo seguinte como dever de casa. E, havendo dúvidas! traga para a próxima reunião.</a:t>
            </a:r>
            <a:endParaRPr lang="en-US" sz="2000" dirty="0">
              <a:latin typeface="Montserrat" panose="00000500000000000000" pitchFamily="2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3EA03217-E667-4DC9-AA0B-4F33B57A1A5C}"/>
              </a:ext>
            </a:extLst>
          </p:cNvPr>
          <p:cNvSpPr txBox="1"/>
          <p:nvPr/>
        </p:nvSpPr>
        <p:spPr>
          <a:xfrm>
            <a:off x="0" y="1025991"/>
            <a:ext cx="106962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0070C0"/>
                </a:solidFill>
                <a:latin typeface="Montserrat" panose="00000500000000000000" pitchFamily="50" charset="0"/>
              </a:rPr>
              <a:t>Roteiro de reunião de uma Conferência</a:t>
            </a:r>
          </a:p>
        </p:txBody>
      </p:sp>
    </p:spTree>
    <p:extLst>
      <p:ext uri="{BB962C8B-B14F-4D97-AF65-F5344CB8AC3E}">
        <p14:creationId xmlns:p14="http://schemas.microsoft.com/office/powerpoint/2010/main" val="34991722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93E9A5DE-DA39-0110-8731-F6D60E8BB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F8522C9-DE62-F39F-F9D9-CA447146B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986" y="1816046"/>
            <a:ext cx="11687792" cy="483828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  <a:defRPr/>
            </a:pPr>
            <a:r>
              <a:rPr lang="pt-BR" altLang="pt-BR" b="1" dirty="0">
                <a:latin typeface="Montserrat" panose="00000500000000000000" pitchFamily="2" charset="0"/>
                <a:cs typeface="Arial" charset="0"/>
              </a:rPr>
              <a:t>14 - Proclamação de Confrade ou </a:t>
            </a:r>
            <a:r>
              <a:rPr lang="pt-BR" altLang="pt-BR" b="1" dirty="0" err="1">
                <a:latin typeface="Montserrat" panose="00000500000000000000" pitchFamily="2" charset="0"/>
                <a:cs typeface="Arial" charset="0"/>
              </a:rPr>
              <a:t>Consócia</a:t>
            </a:r>
            <a:r>
              <a:rPr lang="pt-BR" altLang="pt-BR" b="1" dirty="0">
                <a:latin typeface="Montserrat" panose="00000500000000000000" pitchFamily="2" charset="0"/>
                <a:cs typeface="Arial" charset="0"/>
              </a:rPr>
              <a:t>:</a:t>
            </a:r>
          </a:p>
          <a:p>
            <a:pPr algn="just">
              <a:lnSpc>
                <a:spcPct val="100000"/>
              </a:lnSpc>
              <a:defRPr/>
            </a:pPr>
            <a:r>
              <a:rPr lang="pt-BR" altLang="pt-BR" dirty="0">
                <a:latin typeface="Montserrat" panose="00000500000000000000" pitchFamily="2" charset="0"/>
                <a:cs typeface="Arial" charset="0"/>
              </a:rPr>
              <a:t>A proclamação de Confrade ou </a:t>
            </a:r>
            <a:r>
              <a:rPr lang="pt-BR" altLang="pt-BR" dirty="0" err="1">
                <a:latin typeface="Montserrat" panose="00000500000000000000" pitchFamily="2" charset="0"/>
                <a:cs typeface="Arial" charset="0"/>
              </a:rPr>
              <a:t>Consócia</a:t>
            </a:r>
            <a:r>
              <a:rPr lang="pt-BR" altLang="pt-BR" dirty="0">
                <a:latin typeface="Montserrat" panose="00000500000000000000" pitchFamily="2" charset="0"/>
                <a:cs typeface="Arial" charset="0"/>
              </a:rPr>
              <a:t> é feita, solenemente, em reunião ordinária da Conferência, pelo Presidente, na qual esteja presente o novo Associado, que deverá conhecer os pontos essenciais dos Normativos da SSVP. </a:t>
            </a:r>
          </a:p>
          <a:p>
            <a:pPr algn="just">
              <a:lnSpc>
                <a:spcPct val="100000"/>
              </a:lnSpc>
              <a:defRPr/>
            </a:pPr>
            <a:r>
              <a:rPr lang="pt-BR" dirty="0">
                <a:latin typeface="Montserrat" panose="00000500000000000000" pitchFamily="2" charset="0"/>
              </a:rPr>
              <a:t>Para ser proclamado é necessário que o aspirante tenha, no mínimo, feito a </a:t>
            </a:r>
            <a:r>
              <a:rPr lang="pt-BR" b="1" u="sng" dirty="0">
                <a:latin typeface="Montserrat" panose="00000500000000000000" pitchFamily="2" charset="0"/>
              </a:rPr>
              <a:t>Primeira Eucaristia,</a:t>
            </a:r>
            <a:r>
              <a:rPr lang="pt-BR" b="1" dirty="0">
                <a:latin typeface="Montserrat" panose="00000500000000000000" pitchFamily="2" charset="0"/>
              </a:rPr>
              <a:t> </a:t>
            </a:r>
            <a:r>
              <a:rPr lang="pt-BR" dirty="0">
                <a:latin typeface="Montserrat" panose="00000500000000000000" pitchFamily="2" charset="0"/>
              </a:rPr>
              <a:t>certificada sua participação nos módulos de </a:t>
            </a:r>
            <a:r>
              <a:rPr lang="pt-BR" b="1" dirty="0">
                <a:latin typeface="Montserrat" panose="00000500000000000000" pitchFamily="2" charset="0"/>
              </a:rPr>
              <a:t>“Formação Básica” </a:t>
            </a:r>
            <a:r>
              <a:rPr lang="pt-BR" dirty="0">
                <a:latin typeface="Montserrat" panose="00000500000000000000" pitchFamily="2" charset="0"/>
              </a:rPr>
              <a:t>e </a:t>
            </a:r>
            <a:r>
              <a:rPr lang="pt-BR" b="1" dirty="0">
                <a:latin typeface="Montserrat" panose="00000500000000000000" pitchFamily="2" charset="0"/>
              </a:rPr>
              <a:t>“Espiritualidade Vicentina”</a:t>
            </a:r>
            <a:endParaRPr lang="pt-BR" altLang="pt-BR" b="1" i="1" dirty="0">
              <a:latin typeface="Montserrat" panose="00000500000000000000" pitchFamily="2" charset="0"/>
              <a:cs typeface="Arial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7F0B7D1B-AC38-4803-9D52-EC3422DC143F}"/>
              </a:ext>
            </a:extLst>
          </p:cNvPr>
          <p:cNvSpPr txBox="1"/>
          <p:nvPr/>
        </p:nvSpPr>
        <p:spPr>
          <a:xfrm>
            <a:off x="123986" y="981580"/>
            <a:ext cx="106962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accent1"/>
                </a:solidFill>
                <a:latin typeface="Montserrat" panose="00000500000000000000" pitchFamily="50" charset="0"/>
              </a:rPr>
              <a:t>Roteiro de reunião de uma Conferência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BF008F66-BBBF-346E-283B-842B6E6F2E70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itchFamily="18" charset="0"/>
              </a:rPr>
              <a:t>FORMAÇÃO BÁSICA</a:t>
            </a:r>
          </a:p>
        </p:txBody>
      </p:sp>
    </p:spTree>
    <p:extLst>
      <p:ext uri="{BB962C8B-B14F-4D97-AF65-F5344CB8AC3E}">
        <p14:creationId xmlns:p14="http://schemas.microsoft.com/office/powerpoint/2010/main" val="25036342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-18622" y="660866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93E9A5DE-DA39-0110-8731-F6D60E8BB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F8522C9-DE62-F39F-F9D9-CA447146B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674" y="1832747"/>
            <a:ext cx="11352651" cy="449238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  <a:defRPr/>
            </a:pPr>
            <a:r>
              <a:rPr lang="pt-BR" altLang="pt-BR" b="1" dirty="0">
                <a:latin typeface="Montserrat" panose="00000500000000000000" pitchFamily="2" charset="0"/>
                <a:cs typeface="Arial" charset="0"/>
              </a:rPr>
              <a:t>15. Palavras dos Visitantes: </a:t>
            </a:r>
          </a:p>
          <a:p>
            <a:pPr marL="0" indent="0" algn="just">
              <a:lnSpc>
                <a:spcPct val="100000"/>
              </a:lnSpc>
              <a:buNone/>
              <a:defRPr/>
            </a:pPr>
            <a:r>
              <a:rPr lang="pt-BR" altLang="pt-BR" dirty="0">
                <a:latin typeface="Montserrat" panose="00000500000000000000" pitchFamily="2" charset="0"/>
                <a:cs typeface="Arial" charset="0"/>
              </a:rPr>
              <a:t>Deve ser dado aos visitantes o momento de se manifestarem</a:t>
            </a:r>
            <a:endParaRPr lang="pt-BR" altLang="pt-BR" b="1" dirty="0">
              <a:latin typeface="Montserrat" panose="00000500000000000000" pitchFamily="2" charset="0"/>
              <a:cs typeface="Arial" charset="0"/>
            </a:endParaRPr>
          </a:p>
          <a:p>
            <a:pPr marL="0" indent="0" algn="just">
              <a:lnSpc>
                <a:spcPct val="100000"/>
              </a:lnSpc>
              <a:buNone/>
              <a:defRPr/>
            </a:pPr>
            <a:r>
              <a:rPr lang="pt-BR" altLang="pt-BR" b="1" dirty="0">
                <a:latin typeface="Montserrat" panose="00000500000000000000" pitchFamily="2" charset="0"/>
                <a:cs typeface="Arial" charset="0"/>
              </a:rPr>
              <a:t>16 – Movimento financeiro: </a:t>
            </a:r>
          </a:p>
          <a:p>
            <a:pPr marL="0" indent="0" algn="just">
              <a:lnSpc>
                <a:spcPct val="100000"/>
              </a:lnSpc>
              <a:buNone/>
              <a:defRPr/>
            </a:pPr>
            <a:r>
              <a:rPr lang="pt-BR" altLang="pt-BR" dirty="0">
                <a:latin typeface="Montserrat" panose="00000500000000000000" pitchFamily="2" charset="0"/>
                <a:cs typeface="Arial" charset="0"/>
              </a:rPr>
              <a:t>Entrega de donativos, subscritores e outros.</a:t>
            </a:r>
            <a:endParaRPr lang="pt-BR" altLang="pt-BR" b="1" dirty="0">
              <a:latin typeface="Montserrat" panose="00000500000000000000" pitchFamily="2" charset="0"/>
              <a:cs typeface="Arial" charset="0"/>
            </a:endParaRPr>
          </a:p>
          <a:p>
            <a:pPr marL="0" indent="0" algn="just">
              <a:lnSpc>
                <a:spcPct val="100000"/>
              </a:lnSpc>
              <a:buNone/>
              <a:defRPr/>
            </a:pPr>
            <a:r>
              <a:rPr lang="pt-BR" altLang="pt-BR" b="1" dirty="0">
                <a:latin typeface="Montserrat" panose="00000500000000000000" pitchFamily="2" charset="0"/>
                <a:cs typeface="Arial" charset="0"/>
              </a:rPr>
              <a:t>Coleta secreta – </a:t>
            </a:r>
            <a:r>
              <a:rPr lang="pt-BR" altLang="pt-BR" dirty="0">
                <a:latin typeface="Montserrat" panose="00000500000000000000" pitchFamily="2" charset="0"/>
                <a:cs typeface="Arial" charset="0"/>
              </a:rPr>
              <a:t>como testemunho de partilha, com a finalidade de atender às necessidades das famílias assistidas e outras despesas correntes.</a:t>
            </a:r>
          </a:p>
          <a:p>
            <a:pPr marL="0" indent="0" algn="just">
              <a:lnSpc>
                <a:spcPct val="100000"/>
              </a:lnSpc>
              <a:buNone/>
              <a:defRPr/>
            </a:pPr>
            <a:r>
              <a:rPr lang="pt-BR" altLang="pt-BR" dirty="0">
                <a:latin typeface="Montserrat" panose="00000500000000000000" pitchFamily="2" charset="0"/>
                <a:cs typeface="Arial" charset="0"/>
              </a:rPr>
              <a:t>Sugere que seja feita de pé e cantando.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3A1BB3F4-24C0-4CA2-87D6-067456DD0F49}"/>
              </a:ext>
            </a:extLst>
          </p:cNvPr>
          <p:cNvSpPr txBox="1"/>
          <p:nvPr/>
        </p:nvSpPr>
        <p:spPr>
          <a:xfrm>
            <a:off x="0" y="1025991"/>
            <a:ext cx="106962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accent1"/>
                </a:solidFill>
                <a:latin typeface="Montserrat" panose="00000500000000000000" pitchFamily="50" charset="0"/>
              </a:rPr>
              <a:t>Roteiro de reunião de uma Conferência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BF008F66-BBBF-346E-283B-842B6E6F2E70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itchFamily="18" charset="0"/>
              </a:rPr>
              <a:t>FORMAÇÃO BÁSICA</a:t>
            </a:r>
          </a:p>
        </p:txBody>
      </p:sp>
    </p:spTree>
    <p:extLst>
      <p:ext uri="{BB962C8B-B14F-4D97-AF65-F5344CB8AC3E}">
        <p14:creationId xmlns:p14="http://schemas.microsoft.com/office/powerpoint/2010/main" val="12538621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93E9A5DE-DA39-0110-8731-F6D60E8BB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F8522C9-DE62-F39F-F9D9-CA447146B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053" y="2065504"/>
            <a:ext cx="11352651" cy="4288709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  <a:defRPr/>
            </a:pPr>
            <a:r>
              <a:rPr lang="pt-BR" altLang="pt-BR" b="1" dirty="0">
                <a:latin typeface="Montserrat" panose="00000500000000000000" pitchFamily="2" charset="0"/>
                <a:cs typeface="Arial" charset="0"/>
              </a:rPr>
              <a:t>17 – Orações Finais -Tradicionais da SSVP: </a:t>
            </a:r>
          </a:p>
          <a:p>
            <a:pPr algn="just">
              <a:lnSpc>
                <a:spcPct val="100000"/>
              </a:lnSpc>
              <a:defRPr/>
            </a:pPr>
            <a:r>
              <a:rPr lang="pt-BR" altLang="pt-BR" dirty="0">
                <a:latin typeface="Montserrat" panose="00000500000000000000" pitchFamily="2" charset="0"/>
                <a:cs typeface="Arial" charset="0"/>
              </a:rPr>
              <a:t>O término da reunião deverá ser feito com as orações finais próprias da SSVP conforme a Regra da SSVP. </a:t>
            </a:r>
            <a:r>
              <a:rPr lang="pt-BR" altLang="pt-BR" sz="1800" dirty="0">
                <a:latin typeface="Montserrat" panose="00000500000000000000" pitchFamily="2" charset="0"/>
                <a:cs typeface="Arial" charset="0"/>
              </a:rPr>
              <a:t>Pag. 181 regra ed. 2023</a:t>
            </a:r>
            <a:endParaRPr lang="pt-BR" altLang="pt-BR" dirty="0">
              <a:latin typeface="Montserrat" panose="00000500000000000000" pitchFamily="2" charset="0"/>
              <a:cs typeface="Arial" charset="0"/>
            </a:endParaRPr>
          </a:p>
          <a:p>
            <a:pPr algn="just">
              <a:lnSpc>
                <a:spcPct val="100000"/>
              </a:lnSpc>
              <a:defRPr/>
            </a:pPr>
            <a:r>
              <a:rPr lang="pt-BR" altLang="pt-BR" dirty="0">
                <a:latin typeface="Montserrat" panose="00000500000000000000" pitchFamily="2" charset="0"/>
                <a:cs typeface="Arial" charset="0"/>
              </a:rPr>
              <a:t>É bom lembrar que os visitantes ficam felizes quando os incluímos em nossas orações. </a:t>
            </a:r>
          </a:p>
          <a:p>
            <a:pPr algn="just">
              <a:lnSpc>
                <a:spcPct val="100000"/>
              </a:lnSpc>
              <a:defRPr/>
            </a:pPr>
            <a:r>
              <a:rPr lang="pt-BR" altLang="pt-BR" dirty="0">
                <a:latin typeface="Montserrat" panose="00000500000000000000" pitchFamily="2" charset="0"/>
                <a:cs typeface="Arial" charset="0"/>
              </a:rPr>
              <a:t>Obs. Antes das 3 ave Marias, sugere fazer umas das orações complementares.</a:t>
            </a:r>
            <a:endParaRPr lang="pt-BR" altLang="pt-BR" i="1" dirty="0">
              <a:latin typeface="Montserrat" panose="00000500000000000000" pitchFamily="2" charset="0"/>
              <a:cs typeface="Arial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9ACC0B5E-0B4A-43C7-A308-4C78C2E26D95}"/>
              </a:ext>
            </a:extLst>
          </p:cNvPr>
          <p:cNvSpPr txBox="1"/>
          <p:nvPr/>
        </p:nvSpPr>
        <p:spPr>
          <a:xfrm>
            <a:off x="0" y="1025991"/>
            <a:ext cx="106962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accent1"/>
                </a:solidFill>
                <a:latin typeface="Montserrat" panose="00000500000000000000" pitchFamily="50" charset="0"/>
              </a:rPr>
              <a:t>Roteiro de reunião de uma Conferência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BF008F66-BBBF-346E-283B-842B6E6F2E70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itchFamily="18" charset="0"/>
              </a:rPr>
              <a:t>FORMAÇÃO BÁSICA</a:t>
            </a:r>
          </a:p>
        </p:txBody>
      </p:sp>
    </p:spTree>
    <p:extLst>
      <p:ext uri="{BB962C8B-B14F-4D97-AF65-F5344CB8AC3E}">
        <p14:creationId xmlns:p14="http://schemas.microsoft.com/office/powerpoint/2010/main" val="28014478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93E9A5DE-DA39-0110-8731-F6D60E8BB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3670810D-B85D-918F-E6D5-24C50135E372}"/>
              </a:ext>
            </a:extLst>
          </p:cNvPr>
          <p:cNvSpPr txBox="1"/>
          <p:nvPr/>
        </p:nvSpPr>
        <p:spPr>
          <a:xfrm>
            <a:off x="401053" y="1180488"/>
            <a:ext cx="106962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accent1"/>
                </a:solidFill>
                <a:latin typeface="Montserrat" panose="00000500000000000000" pitchFamily="50" charset="0"/>
              </a:rPr>
              <a:t>O regulamento da SSVP – REGRA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F8522C9-DE62-F39F-F9D9-CA447146B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053" y="2511870"/>
            <a:ext cx="11352651" cy="384234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  <a:defRPr/>
            </a:pPr>
            <a:r>
              <a:rPr lang="pt-BR" altLang="pt-BR" dirty="0">
                <a:latin typeface="Montserrat" panose="00000500000000000000" pitchFamily="2" charset="0"/>
                <a:cs typeface="Arial" charset="0"/>
              </a:rPr>
              <a:t>É este regulamento e o carisma vicentino (servir e amar a Deus na pessoa dos Pobres) que mantém a unidade dos vicentinos no mundo todo;</a:t>
            </a:r>
          </a:p>
          <a:p>
            <a:pPr marL="0" indent="0" algn="just">
              <a:lnSpc>
                <a:spcPct val="100000"/>
              </a:lnSpc>
              <a:buNone/>
              <a:defRPr/>
            </a:pPr>
            <a:endParaRPr lang="pt-BR" altLang="pt-BR" dirty="0">
              <a:latin typeface="Montserrat" panose="00000500000000000000" pitchFamily="2" charset="0"/>
              <a:cs typeface="Arial" charset="0"/>
            </a:endParaRPr>
          </a:p>
          <a:p>
            <a:pPr marL="0" indent="0" algn="just">
              <a:lnSpc>
                <a:spcPct val="100000"/>
              </a:lnSpc>
              <a:buNone/>
              <a:defRPr/>
            </a:pPr>
            <a:r>
              <a:rPr lang="pt-BR" altLang="pt-BR" dirty="0">
                <a:latin typeface="Montserrat" panose="00000500000000000000" pitchFamily="2" charset="0"/>
                <a:cs typeface="Arial" charset="0"/>
              </a:rPr>
              <a:t>Pois, mantém acesa a chama  do objetivo proposto por Ozanam na primeira Conferência Vicentina. 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BF008F66-BBBF-346E-283B-842B6E6F2E70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itchFamily="18" charset="0"/>
              </a:rPr>
              <a:t>FORMAÇÃO BÁSICA</a:t>
            </a:r>
          </a:p>
        </p:txBody>
      </p:sp>
    </p:spTree>
    <p:extLst>
      <p:ext uri="{BB962C8B-B14F-4D97-AF65-F5344CB8AC3E}">
        <p14:creationId xmlns:p14="http://schemas.microsoft.com/office/powerpoint/2010/main" val="29550122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60866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93E9A5DE-DA39-0110-8731-F6D60E8BB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3670810D-B85D-918F-E6D5-24C50135E372}"/>
              </a:ext>
            </a:extLst>
          </p:cNvPr>
          <p:cNvSpPr txBox="1"/>
          <p:nvPr/>
        </p:nvSpPr>
        <p:spPr>
          <a:xfrm>
            <a:off x="438296" y="865176"/>
            <a:ext cx="106962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dirty="0">
                <a:solidFill>
                  <a:srgbClr val="0070C0"/>
                </a:solidFill>
                <a:latin typeface="Montserrat" panose="00000500000000000000" pitchFamily="50" charset="0"/>
              </a:rPr>
              <a:t>O regulamento da SSVP – REGRA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F8522C9-DE62-F39F-F9D9-CA447146B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674" y="1884422"/>
            <a:ext cx="11352651" cy="529603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  <a:defRPr/>
            </a:pPr>
            <a:r>
              <a:rPr lang="pt-BR" altLang="pt-BR" dirty="0">
                <a:latin typeface="Montserrat" panose="00000500000000000000" pitchFamily="2" charset="0"/>
                <a:cs typeface="Arial" charset="0"/>
              </a:rPr>
              <a:t>“Se uma conferência ameaça cair é porque se </a:t>
            </a:r>
          </a:p>
          <a:p>
            <a:pPr marL="0" indent="0" algn="just">
              <a:lnSpc>
                <a:spcPct val="100000"/>
              </a:lnSpc>
              <a:buNone/>
              <a:defRPr/>
            </a:pPr>
            <a:r>
              <a:rPr lang="pt-BR" altLang="pt-BR" dirty="0">
                <a:latin typeface="Montserrat" panose="00000500000000000000" pitchFamily="2" charset="0"/>
                <a:cs typeface="Arial" charset="0"/>
              </a:rPr>
              <a:t>afastou do Regulamento, seja da letra deste, </a:t>
            </a:r>
          </a:p>
          <a:p>
            <a:pPr marL="0" indent="0" algn="just">
              <a:lnSpc>
                <a:spcPct val="100000"/>
              </a:lnSpc>
              <a:buNone/>
              <a:defRPr/>
            </a:pPr>
            <a:r>
              <a:rPr lang="pt-BR" altLang="pt-BR" dirty="0">
                <a:latin typeface="Montserrat" panose="00000500000000000000" pitchFamily="2" charset="0"/>
                <a:cs typeface="Arial" charset="0"/>
              </a:rPr>
              <a:t>ou seja, sobretudo do seu espírito, e, mesmo, algumas vezes de ambos. E se, ao contrário disso, ela prospera, pode-se igualmente estar certo de que as tradições  e os usos são ali fielmente  observados.” </a:t>
            </a:r>
          </a:p>
          <a:p>
            <a:pPr marL="0" indent="0" algn="just">
              <a:lnSpc>
                <a:spcPct val="100000"/>
              </a:lnSpc>
              <a:buNone/>
              <a:defRPr/>
            </a:pPr>
            <a:r>
              <a:rPr lang="pt-BR" altLang="pt-BR" sz="2400" dirty="0">
                <a:latin typeface="Montserrat" panose="00000500000000000000" pitchFamily="2" charset="0"/>
                <a:cs typeface="Arial" charset="0"/>
              </a:rPr>
              <a:t>Ou seja, “Uma Conferência progride, quando cumpre o Regulamento, e decai e desaparece, se deixa de segui-lo”.</a:t>
            </a:r>
            <a:r>
              <a:rPr lang="pt-BR" altLang="pt-BR" dirty="0">
                <a:latin typeface="Montserrat" panose="00000500000000000000" pitchFamily="2" charset="0"/>
                <a:cs typeface="Arial" charset="0"/>
              </a:rPr>
              <a:t> </a:t>
            </a:r>
            <a:r>
              <a:rPr lang="pt-BR" altLang="pt-BR" sz="1600" i="1" dirty="0">
                <a:latin typeface="Montserrat" panose="00000500000000000000" pitchFamily="2" charset="0"/>
                <a:cs typeface="Arial" charset="0"/>
              </a:rPr>
              <a:t>(Adolphe </a:t>
            </a:r>
            <a:r>
              <a:rPr lang="pt-BR" altLang="pt-BR" sz="1600" i="1" dirty="0" err="1">
                <a:latin typeface="Montserrat" panose="00000500000000000000" pitchFamily="2" charset="0"/>
                <a:cs typeface="Arial" charset="0"/>
              </a:rPr>
              <a:t>Baudon</a:t>
            </a:r>
            <a:r>
              <a:rPr lang="pt-BR" altLang="pt-BR" sz="1600" i="1" dirty="0">
                <a:latin typeface="Montserrat" panose="00000500000000000000" pitchFamily="2" charset="0"/>
                <a:cs typeface="Arial" charset="0"/>
              </a:rPr>
              <a:t> presidente CGI 1848 até 1886 - 38anos) Pag.10 regra.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BF008F66-BBBF-346E-283B-842B6E6F2E70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itchFamily="18" charset="0"/>
              </a:rPr>
              <a:t>FORMAÇÃO BÁSICA</a:t>
            </a:r>
          </a:p>
        </p:txBody>
      </p:sp>
    </p:spTree>
    <p:extLst>
      <p:ext uri="{BB962C8B-B14F-4D97-AF65-F5344CB8AC3E}">
        <p14:creationId xmlns:p14="http://schemas.microsoft.com/office/powerpoint/2010/main" val="59241533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60866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93E9A5DE-DA39-0110-8731-F6D60E8BB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3670810D-B85D-918F-E6D5-24C50135E372}"/>
              </a:ext>
            </a:extLst>
          </p:cNvPr>
          <p:cNvSpPr txBox="1"/>
          <p:nvPr/>
        </p:nvSpPr>
        <p:spPr>
          <a:xfrm>
            <a:off x="438296" y="991695"/>
            <a:ext cx="106962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accent1"/>
                </a:solidFill>
                <a:latin typeface="Montserrat" panose="00000500000000000000" pitchFamily="50" charset="0"/>
              </a:rPr>
              <a:t>O regulamento da SSVP – REGRA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BF008F66-BBBF-346E-283B-842B6E6F2E70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itchFamily="18" charset="0"/>
              </a:rPr>
              <a:t>FORMAÇÃO BÁSICA</a:t>
            </a: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705E8B21-6971-2F5C-17E8-BA2388D23C50}"/>
              </a:ext>
            </a:extLst>
          </p:cNvPr>
          <p:cNvSpPr txBox="1">
            <a:spLocks/>
          </p:cNvSpPr>
          <p:nvPr/>
        </p:nvSpPr>
        <p:spPr>
          <a:xfrm>
            <a:off x="170481" y="1535117"/>
            <a:ext cx="11867385" cy="4756501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  <a:defRPr/>
            </a:pPr>
            <a:endParaRPr lang="pt-BR" sz="1300" dirty="0">
              <a:solidFill>
                <a:srgbClr val="0070C0"/>
              </a:solidFill>
              <a:latin typeface="Garamond" panose="02020404030301010803" pitchFamily="18" charset="0"/>
              <a:cs typeface="Arial" pitchFamily="34" charset="0"/>
            </a:endParaRPr>
          </a:p>
          <a:p>
            <a:pPr algn="just">
              <a:buFont typeface="Arial" charset="0"/>
              <a:buNone/>
              <a:defRPr/>
            </a:pPr>
            <a:r>
              <a:rPr lang="pt-BR" sz="11200" dirty="0">
                <a:latin typeface="Montserrat" panose="00000500000000000000" pitchFamily="2" charset="0"/>
                <a:cs typeface="Arial" pitchFamily="34" charset="0"/>
              </a:rPr>
              <a:t>Há alguns aspectos que merecem ser destacados e </a:t>
            </a:r>
          </a:p>
          <a:p>
            <a:pPr algn="just">
              <a:buFont typeface="Arial" charset="0"/>
              <a:buNone/>
              <a:defRPr/>
            </a:pPr>
            <a:r>
              <a:rPr lang="pt-BR" sz="11200" dirty="0">
                <a:latin typeface="Montserrat" panose="00000500000000000000" pitchFamily="2" charset="0"/>
                <a:cs typeface="Arial" pitchFamily="34" charset="0"/>
              </a:rPr>
              <a:t>tomados como  indicador de direção; </a:t>
            </a:r>
          </a:p>
          <a:p>
            <a:pPr algn="just">
              <a:buFont typeface="Arial" charset="0"/>
              <a:buNone/>
              <a:defRPr/>
            </a:pPr>
            <a:endParaRPr lang="pt-BR" sz="5600" dirty="0">
              <a:latin typeface="Montserrat" panose="00000500000000000000" pitchFamily="2" charset="0"/>
              <a:cs typeface="Arial" pitchFamily="34" charset="0"/>
            </a:endParaRPr>
          </a:p>
          <a:p>
            <a:pPr algn="just">
              <a:buFont typeface="Arial" charset="0"/>
              <a:buNone/>
              <a:defRPr/>
            </a:pPr>
            <a:r>
              <a:rPr lang="pt-BR" sz="11200" dirty="0">
                <a:latin typeface="Montserrat" panose="00000500000000000000" pitchFamily="2" charset="0"/>
                <a:cs typeface="Arial" pitchFamily="34" charset="0"/>
              </a:rPr>
              <a:t>1 - A necessidade de </a:t>
            </a:r>
            <a:r>
              <a:rPr lang="pt-BR" sz="11200" b="1" u="sng" dirty="0">
                <a:latin typeface="Montserrat" panose="00000500000000000000" pitchFamily="2" charset="0"/>
                <a:cs typeface="Arial" pitchFamily="34" charset="0"/>
              </a:rPr>
              <a:t>oração </a:t>
            </a:r>
            <a:r>
              <a:rPr lang="pt-BR" sz="11200" dirty="0">
                <a:latin typeface="Montserrat" panose="00000500000000000000" pitchFamily="2" charset="0"/>
                <a:cs typeface="Arial" pitchFamily="34" charset="0"/>
              </a:rPr>
              <a:t> individual e comunitária;</a:t>
            </a:r>
          </a:p>
          <a:p>
            <a:pPr algn="just">
              <a:buFont typeface="Arial" charset="0"/>
              <a:buNone/>
              <a:defRPr/>
            </a:pPr>
            <a:endParaRPr lang="pt-BR" sz="5600" dirty="0">
              <a:latin typeface="Montserrat" panose="00000500000000000000" pitchFamily="2" charset="0"/>
              <a:cs typeface="Arial" pitchFamily="34" charset="0"/>
            </a:endParaRPr>
          </a:p>
          <a:p>
            <a:pPr algn="just">
              <a:buFont typeface="Arial" charset="0"/>
              <a:buNone/>
              <a:defRPr/>
            </a:pPr>
            <a:r>
              <a:rPr lang="pt-BR" sz="11200" dirty="0">
                <a:latin typeface="Montserrat" panose="00000500000000000000" pitchFamily="2" charset="0"/>
                <a:cs typeface="Arial" pitchFamily="34" charset="0"/>
              </a:rPr>
              <a:t>2 - A </a:t>
            </a:r>
            <a:r>
              <a:rPr lang="pt-BR" sz="11200" b="1" u="sng" dirty="0">
                <a:latin typeface="Montserrat" panose="00000500000000000000" pitchFamily="2" charset="0"/>
                <a:cs typeface="Arial" pitchFamily="34" charset="0"/>
              </a:rPr>
              <a:t>entrega</a:t>
            </a:r>
            <a:r>
              <a:rPr lang="pt-BR" sz="11200" dirty="0">
                <a:latin typeface="Montserrat" panose="00000500000000000000" pitchFamily="2" charset="0"/>
                <a:cs typeface="Arial" pitchFamily="34" charset="0"/>
              </a:rPr>
              <a:t> pessoal na ação; </a:t>
            </a:r>
          </a:p>
          <a:p>
            <a:pPr algn="just">
              <a:buFont typeface="Arial" charset="0"/>
              <a:buNone/>
              <a:defRPr/>
            </a:pPr>
            <a:endParaRPr lang="pt-BR" sz="5600" dirty="0">
              <a:latin typeface="Montserrat" panose="00000500000000000000" pitchFamily="2" charset="0"/>
              <a:cs typeface="Arial" pitchFamily="34" charset="0"/>
            </a:endParaRPr>
          </a:p>
          <a:p>
            <a:pPr algn="just">
              <a:buFont typeface="Arial" charset="0"/>
              <a:buNone/>
              <a:defRPr/>
            </a:pPr>
            <a:r>
              <a:rPr lang="pt-BR" sz="11200" dirty="0">
                <a:latin typeface="Montserrat" panose="00000500000000000000" pitchFamily="2" charset="0"/>
                <a:cs typeface="Arial" pitchFamily="34" charset="0"/>
              </a:rPr>
              <a:t>3 - A </a:t>
            </a:r>
            <a:r>
              <a:rPr lang="pt-BR" sz="11200" b="1" u="sng" dirty="0">
                <a:latin typeface="Montserrat" panose="00000500000000000000" pitchFamily="2" charset="0"/>
                <a:cs typeface="Arial" pitchFamily="34" charset="0"/>
              </a:rPr>
              <a:t>fraternidade</a:t>
            </a:r>
            <a:r>
              <a:rPr lang="pt-BR" sz="11200" dirty="0">
                <a:latin typeface="Montserrat" panose="00000500000000000000" pitchFamily="2" charset="0"/>
                <a:cs typeface="Arial" pitchFamily="34" charset="0"/>
              </a:rPr>
              <a:t> em que devemos viver;</a:t>
            </a:r>
          </a:p>
          <a:p>
            <a:pPr algn="just">
              <a:buFont typeface="Arial" charset="0"/>
              <a:buNone/>
              <a:defRPr/>
            </a:pPr>
            <a:endParaRPr lang="pt-BR" sz="5600" dirty="0">
              <a:latin typeface="Montserrat" panose="00000500000000000000" pitchFamily="2" charset="0"/>
              <a:cs typeface="Arial" pitchFamily="34" charset="0"/>
            </a:endParaRPr>
          </a:p>
          <a:p>
            <a:pPr algn="just">
              <a:buFont typeface="Arial" charset="0"/>
              <a:buNone/>
              <a:defRPr/>
            </a:pPr>
            <a:r>
              <a:rPr lang="pt-BR" sz="11200" dirty="0">
                <a:latin typeface="Montserrat" panose="00000500000000000000" pitchFamily="2" charset="0"/>
                <a:cs typeface="Arial" pitchFamily="34" charset="0"/>
              </a:rPr>
              <a:t>4 - A </a:t>
            </a:r>
            <a:r>
              <a:rPr lang="pt-BR" sz="11200" b="1" u="sng" dirty="0">
                <a:latin typeface="Montserrat" panose="00000500000000000000" pitchFamily="2" charset="0"/>
                <a:cs typeface="Arial" pitchFamily="34" charset="0"/>
              </a:rPr>
              <a:t>universalidade</a:t>
            </a:r>
            <a:r>
              <a:rPr lang="pt-BR" sz="11200" dirty="0">
                <a:latin typeface="Montserrat" panose="00000500000000000000" pitchFamily="2" charset="0"/>
                <a:cs typeface="Arial" pitchFamily="34" charset="0"/>
              </a:rPr>
              <a:t> da nossa entrega ao serviço dos pobres;</a:t>
            </a:r>
          </a:p>
          <a:p>
            <a:pPr algn="just">
              <a:buFont typeface="Arial" charset="0"/>
              <a:buNone/>
              <a:defRPr/>
            </a:pPr>
            <a:endParaRPr lang="pt-BR" sz="5600" dirty="0">
              <a:latin typeface="Montserrat" panose="00000500000000000000" pitchFamily="2" charset="0"/>
              <a:cs typeface="Arial" pitchFamily="34" charset="0"/>
            </a:endParaRPr>
          </a:p>
          <a:p>
            <a:pPr algn="just">
              <a:buFont typeface="Arial" charset="0"/>
              <a:buNone/>
              <a:defRPr/>
            </a:pPr>
            <a:r>
              <a:rPr lang="pt-BR" sz="11200" dirty="0">
                <a:latin typeface="Montserrat" panose="00000500000000000000" pitchFamily="2" charset="0"/>
                <a:cs typeface="Arial" pitchFamily="34" charset="0"/>
              </a:rPr>
              <a:t>5 - A nossa </a:t>
            </a:r>
            <a:r>
              <a:rPr lang="pt-BR" sz="11200" b="1" u="sng" dirty="0">
                <a:latin typeface="Montserrat" panose="00000500000000000000" pitchFamily="2" charset="0"/>
                <a:cs typeface="Arial" pitchFamily="34" charset="0"/>
              </a:rPr>
              <a:t>vocação</a:t>
            </a:r>
            <a:r>
              <a:rPr lang="pt-BR" sz="11200" dirty="0">
                <a:latin typeface="Montserrat" panose="00000500000000000000" pitchFamily="2" charset="0"/>
                <a:cs typeface="Arial" pitchFamily="34" charset="0"/>
              </a:rPr>
              <a:t> eclesial.(participação comunidade)</a:t>
            </a:r>
            <a:endParaRPr lang="pt-BR" sz="1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7342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D6BC9383-E10A-410C-A46E-189CD3FE8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>
                <a:solidFill>
                  <a:srgbClr val="0053A1"/>
                </a:solidFill>
                <a:latin typeface="Garamond" panose="02020404030301010803" pitchFamily="18" charset="0"/>
              </a:rPr>
              <a:t>Tópicos da formação</a:t>
            </a:r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D90EC3D-482A-4E73-B198-E8341A0D0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785" y="2962142"/>
            <a:ext cx="6705494" cy="1717718"/>
          </a:xfrm>
        </p:spPr>
        <p:txBody>
          <a:bodyPr rtlCol="0" anchor="b">
            <a:noAutofit/>
          </a:bodyPr>
          <a:lstStyle/>
          <a:p>
            <a:pPr>
              <a:defRPr/>
            </a:pPr>
            <a:r>
              <a:rPr lang="pt-BR" sz="4400" b="1" dirty="0">
                <a:solidFill>
                  <a:srgbClr val="0053A1"/>
                </a:solidFill>
                <a:latin typeface="Garamond" panose="02020404030301010803" pitchFamily="18" charset="0"/>
                <a:cs typeface="Arial" charset="0"/>
              </a:rPr>
              <a:t>Formação Básica</a:t>
            </a:r>
            <a:br>
              <a:rPr lang="pt-BR" sz="4400" b="1" dirty="0">
                <a:solidFill>
                  <a:srgbClr val="0053A1"/>
                </a:solidFill>
                <a:latin typeface="Garamond" panose="02020404030301010803" pitchFamily="18" charset="0"/>
                <a:cs typeface="Arial" charset="0"/>
              </a:rPr>
            </a:br>
            <a:r>
              <a:rPr lang="pt-BR" sz="4400" b="1" dirty="0">
                <a:solidFill>
                  <a:srgbClr val="0053A1"/>
                </a:solidFill>
                <a:latin typeface="Garamond" panose="02020404030301010803" pitchFamily="18" charset="0"/>
                <a:cs typeface="Arial" charset="0"/>
              </a:rPr>
              <a:t>1ª parte</a:t>
            </a:r>
            <a:endParaRPr lang="pt-BR" sz="4400" b="1" dirty="0">
              <a:latin typeface="Garamond" panose="02020404030301010803" pitchFamily="18" charset="0"/>
            </a:endParaRP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059F1084-AEB1-4312-B87B-D81F848D8136}"/>
              </a:ext>
            </a:extLst>
          </p:cNvPr>
          <p:cNvGrpSpPr/>
          <p:nvPr/>
        </p:nvGrpSpPr>
        <p:grpSpPr>
          <a:xfrm rot="5400000">
            <a:off x="4621540" y="3312663"/>
            <a:ext cx="6857997" cy="232673"/>
            <a:chOff x="0" y="6378264"/>
            <a:chExt cx="12192000" cy="305870"/>
          </a:xfrm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9C9AD26D-FEBF-4A4B-90D7-C6AD4AEFA918}"/>
                </a:ext>
              </a:extLst>
            </p:cNvPr>
            <p:cNvSpPr/>
            <p:nvPr/>
          </p:nvSpPr>
          <p:spPr>
            <a:xfrm>
              <a:off x="0" y="6378264"/>
              <a:ext cx="12191998" cy="3058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02C62DAC-29D5-4232-91C6-D222F89C6E97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7B3ED004-2012-4130-B00B-DF2250722C53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3976EDA3-8AF0-417D-B32E-FB6617E69791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Retângulo 2"/>
          <p:cNvSpPr/>
          <p:nvPr/>
        </p:nvSpPr>
        <p:spPr>
          <a:xfrm>
            <a:off x="8126257" y="0"/>
            <a:ext cx="4065743" cy="68579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5CFF523A-C0E0-4A4C-A226-3EAAADECCC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057" y="2083498"/>
            <a:ext cx="3042141" cy="3060000"/>
          </a:xfrm>
          <a:prstGeom prst="rect">
            <a:avLst/>
          </a:prstGeom>
        </p:spPr>
      </p:pic>
      <p:sp>
        <p:nvSpPr>
          <p:cNvPr id="18" name="Título 1">
            <a:extLst>
              <a:ext uri="{FF2B5EF4-FFF2-40B4-BE49-F238E27FC236}">
                <a16:creationId xmlns:a16="http://schemas.microsoft.com/office/drawing/2014/main" id="{AB9F76CA-98F7-483A-88A7-5384E962618D}"/>
              </a:ext>
            </a:extLst>
          </p:cNvPr>
          <p:cNvSpPr txBox="1">
            <a:spLocks/>
          </p:cNvSpPr>
          <p:nvPr/>
        </p:nvSpPr>
        <p:spPr>
          <a:xfrm>
            <a:off x="331570" y="428747"/>
            <a:ext cx="7423244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Tópicos da formação</a:t>
            </a:r>
          </a:p>
        </p:txBody>
      </p:sp>
      <p:sp>
        <p:nvSpPr>
          <p:cNvPr id="19" name="Espaço Reservado para Conteúdo 2">
            <a:extLst>
              <a:ext uri="{FF2B5EF4-FFF2-40B4-BE49-F238E27FC236}">
                <a16:creationId xmlns:a16="http://schemas.microsoft.com/office/drawing/2014/main" id="{30A8C830-1349-4DAC-9378-8E7647A5AA1B}"/>
              </a:ext>
            </a:extLst>
          </p:cNvPr>
          <p:cNvSpPr txBox="1">
            <a:spLocks/>
          </p:cNvSpPr>
          <p:nvPr/>
        </p:nvSpPr>
        <p:spPr>
          <a:xfrm>
            <a:off x="574430" y="2468471"/>
            <a:ext cx="7180383" cy="2782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pt-BR" sz="2800" dirty="0">
                <a:solidFill>
                  <a:schemeClr val="bg1"/>
                </a:solidFill>
                <a:latin typeface="Montserrat" panose="00000500000000000000" pitchFamily="50" charset="0"/>
              </a:rPr>
              <a:t>I  - Organização da SSVP e a Regra</a:t>
            </a:r>
          </a:p>
          <a:p>
            <a:pPr algn="l">
              <a:defRPr/>
            </a:pPr>
            <a:endParaRPr lang="pt-BR" sz="2800" dirty="0">
              <a:latin typeface="Montserrat" panose="00000500000000000000" pitchFamily="50" charset="0"/>
            </a:endParaRPr>
          </a:p>
          <a:p>
            <a:pPr algn="l">
              <a:defRPr/>
            </a:pPr>
            <a:r>
              <a:rPr lang="pt-BR" sz="2800" b="1" dirty="0">
                <a:solidFill>
                  <a:schemeClr val="bg1"/>
                </a:solidFill>
                <a:highlight>
                  <a:srgbClr val="0070C0"/>
                </a:highlight>
                <a:latin typeface="Montserrat" panose="00000500000000000000" pitchFamily="50" charset="0"/>
              </a:rPr>
              <a:t>Il - Família Assistida</a:t>
            </a:r>
          </a:p>
        </p:txBody>
      </p:sp>
    </p:spTree>
    <p:extLst>
      <p:ext uri="{BB962C8B-B14F-4D97-AF65-F5344CB8AC3E}">
        <p14:creationId xmlns:p14="http://schemas.microsoft.com/office/powerpoint/2010/main" val="242107084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93E9A5DE-DA39-0110-8731-F6D60E8BBB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3670810D-B85D-918F-E6D5-24C50135E372}"/>
              </a:ext>
            </a:extLst>
          </p:cNvPr>
          <p:cNvSpPr txBox="1"/>
          <p:nvPr/>
        </p:nvSpPr>
        <p:spPr>
          <a:xfrm>
            <a:off x="438296" y="1052591"/>
            <a:ext cx="106962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0070C0"/>
                </a:solidFill>
                <a:latin typeface="Montserrat" panose="00000500000000000000" pitchFamily="50" charset="0"/>
              </a:rPr>
              <a:t>Família Assistida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F8522C9-DE62-F39F-F9D9-CA447146B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297" y="2653137"/>
            <a:ext cx="8902652" cy="174865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  <a:defRPr/>
            </a:pPr>
            <a:r>
              <a:rPr lang="pt-BR" altLang="pt-BR" b="1" dirty="0">
                <a:latin typeface="Montserrat" panose="00000500000000000000" pitchFamily="2" charset="0"/>
                <a:cs typeface="Arial" charset="0"/>
              </a:rPr>
              <a:t>FAMILIAS  ASSISTIDAS</a:t>
            </a:r>
          </a:p>
          <a:p>
            <a:pPr marL="0" indent="0" algn="just">
              <a:lnSpc>
                <a:spcPct val="100000"/>
              </a:lnSpc>
              <a:buNone/>
              <a:defRPr/>
            </a:pPr>
            <a:r>
              <a:rPr lang="pt-BR" altLang="pt-BR" dirty="0">
                <a:latin typeface="Montserrat" panose="00000500000000000000" pitchFamily="2" charset="0"/>
                <a:cs typeface="Arial" charset="0"/>
              </a:rPr>
              <a:t>É POR ELAS E PARA ELAS QUE EXISTIMOS COMO  VICENTINOS 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BF008F66-BBBF-346E-283B-842B6E6F2E70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itchFamily="18" charset="0"/>
              </a:rPr>
              <a:t>FORMAÇÃO BÁSICA</a:t>
            </a:r>
          </a:p>
        </p:txBody>
      </p:sp>
    </p:spTree>
    <p:extLst>
      <p:ext uri="{BB962C8B-B14F-4D97-AF65-F5344CB8AC3E}">
        <p14:creationId xmlns:p14="http://schemas.microsoft.com/office/powerpoint/2010/main" val="2660170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0A8C830-1349-4DAC-9378-8E7647A5A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527" y="2456213"/>
            <a:ext cx="9855290" cy="3120855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pt-BR" altLang="pt-BR" sz="3000" dirty="0">
                <a:latin typeface="Montserrat" panose="00000500000000000000" pitchFamily="50" charset="0"/>
              </a:rPr>
              <a:t>Seus membros dedicam suas vidas a serviço dos Pobres.</a:t>
            </a:r>
          </a:p>
          <a:p>
            <a:pPr marL="0" indent="0" algn="just">
              <a:buNone/>
            </a:pPr>
            <a:endParaRPr lang="pt-BR" altLang="pt-BR" sz="3000" dirty="0">
              <a:latin typeface="Montserrat" panose="00000500000000000000" pitchFamily="50" charset="0"/>
            </a:endParaRPr>
          </a:p>
          <a:p>
            <a:pPr marL="0" indent="0" algn="just">
              <a:buNone/>
            </a:pPr>
            <a:r>
              <a:rPr lang="pt-BR" altLang="pt-BR" sz="3000" dirty="0">
                <a:latin typeface="Montserrat" panose="00000500000000000000" pitchFamily="50" charset="0"/>
              </a:rPr>
              <a:t>Seus associados são chamados de  confrades(homens) e </a:t>
            </a:r>
            <a:r>
              <a:rPr lang="pt-BR" altLang="pt-BR" sz="3000" dirty="0" err="1">
                <a:latin typeface="Montserrat" panose="00000500000000000000" pitchFamily="50" charset="0"/>
              </a:rPr>
              <a:t>consócias</a:t>
            </a:r>
            <a:r>
              <a:rPr lang="pt-BR" altLang="pt-BR" sz="3000" dirty="0">
                <a:latin typeface="Montserrat" panose="00000500000000000000" pitchFamily="50" charset="0"/>
              </a:rPr>
              <a:t> (mulheres). É composta por crianças, jovens e adultos, cristãos católicos comprometidos com a Igreja</a:t>
            </a:r>
          </a:p>
          <a:p>
            <a:pPr algn="just"/>
            <a:endParaRPr lang="pt-BR" dirty="0">
              <a:latin typeface="Montserrat" panose="00000500000000000000" pitchFamily="2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3E9A5DE-DA39-0110-8731-F6D60E8BB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59BEB6D7-30C2-4695-9166-8BC13D436B6E}"/>
              </a:ext>
            </a:extLst>
          </p:cNvPr>
          <p:cNvSpPr txBox="1"/>
          <p:nvPr/>
        </p:nvSpPr>
        <p:spPr>
          <a:xfrm>
            <a:off x="0" y="1130400"/>
            <a:ext cx="106027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0070C0"/>
                </a:solidFill>
                <a:latin typeface="Montserrat" panose="00000500000000000000" pitchFamily="2" charset="0"/>
              </a:rPr>
              <a:t>Organização da</a:t>
            </a:r>
            <a:r>
              <a:rPr lang="pt-BR" altLang="pt-BR" sz="2800" b="1" dirty="0">
                <a:solidFill>
                  <a:srgbClr val="0070C0"/>
                </a:solidFill>
                <a:latin typeface="Montserrat" panose="00000500000000000000" pitchFamily="2" charset="0"/>
              </a:rPr>
              <a:t> Sociedade de São Vicente de Paulo</a:t>
            </a:r>
            <a:endParaRPr lang="pt-BR" sz="2800" b="1" dirty="0">
              <a:solidFill>
                <a:srgbClr val="0070C0"/>
              </a:solidFill>
              <a:latin typeface="Montserrat" panose="00000500000000000000" pitchFamily="2" charset="0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BF008F66-BBBF-346E-283B-842B6E6F2E70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itchFamily="18" charset="0"/>
              </a:rPr>
              <a:t>FORMAÇÃO BÁSICA</a:t>
            </a:r>
          </a:p>
        </p:txBody>
      </p:sp>
    </p:spTree>
    <p:extLst>
      <p:ext uri="{BB962C8B-B14F-4D97-AF65-F5344CB8AC3E}">
        <p14:creationId xmlns:p14="http://schemas.microsoft.com/office/powerpoint/2010/main" val="103731223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93E9A5DE-DA39-0110-8731-F6D60E8BB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3670810D-B85D-918F-E6D5-24C50135E372}"/>
              </a:ext>
            </a:extLst>
          </p:cNvPr>
          <p:cNvSpPr txBox="1"/>
          <p:nvPr/>
        </p:nvSpPr>
        <p:spPr>
          <a:xfrm>
            <a:off x="0" y="1579761"/>
            <a:ext cx="106962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latin typeface="Montserrat" panose="00000500000000000000" pitchFamily="50" charset="0"/>
              </a:rPr>
              <a:t>Jesus Cristo está no Pobre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F8522C9-DE62-F39F-F9D9-CA447146B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485" y="2314677"/>
            <a:ext cx="12052515" cy="3859927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defRPr/>
            </a:pPr>
            <a:r>
              <a:rPr lang="pt-BR" altLang="pt-BR" b="1" dirty="0">
                <a:latin typeface="Montserrat" panose="00000500000000000000" pitchFamily="2" charset="0"/>
                <a:cs typeface="Arial" charset="0"/>
              </a:rPr>
              <a:t>Deus se manifesta às pessoas de várias formas. </a:t>
            </a:r>
          </a:p>
          <a:p>
            <a:pPr algn="just">
              <a:lnSpc>
                <a:spcPct val="100000"/>
              </a:lnSpc>
              <a:defRPr/>
            </a:pPr>
            <a:r>
              <a:rPr lang="pt-BR" altLang="pt-BR" dirty="0">
                <a:latin typeface="Montserrat" panose="00000500000000000000" pitchFamily="2" charset="0"/>
                <a:cs typeface="Arial" charset="0"/>
              </a:rPr>
              <a:t>Reconhecê-lo, no entanto não é fácil e não é comum. </a:t>
            </a:r>
          </a:p>
          <a:p>
            <a:pPr algn="just">
              <a:lnSpc>
                <a:spcPct val="100000"/>
              </a:lnSpc>
              <a:defRPr/>
            </a:pPr>
            <a:r>
              <a:rPr lang="pt-BR" altLang="pt-BR" b="1" dirty="0">
                <a:latin typeface="Montserrat" panose="00000500000000000000" pitchFamily="2" charset="0"/>
                <a:cs typeface="Arial" charset="0"/>
              </a:rPr>
              <a:t>O evangelista João disse: </a:t>
            </a:r>
            <a:r>
              <a:rPr lang="pt-BR" altLang="pt-BR" dirty="0">
                <a:latin typeface="Montserrat" panose="00000500000000000000" pitchFamily="2" charset="0"/>
                <a:cs typeface="Arial" charset="0"/>
              </a:rPr>
              <a:t>“Ele estava no mundo e o mundo foi feito por meio dele, mas o mundo não o reconheceu. </a:t>
            </a:r>
          </a:p>
          <a:p>
            <a:pPr marL="0" indent="0" algn="just">
              <a:lnSpc>
                <a:spcPct val="100000"/>
              </a:lnSpc>
              <a:buNone/>
              <a:defRPr/>
            </a:pPr>
            <a:r>
              <a:rPr lang="pt-BR" altLang="pt-BR" b="1" dirty="0">
                <a:latin typeface="Montserrat" panose="00000500000000000000" pitchFamily="2" charset="0"/>
                <a:cs typeface="Arial" charset="0"/>
              </a:rPr>
              <a:t>	Como se pode receber a Deus? </a:t>
            </a:r>
          </a:p>
          <a:p>
            <a:pPr marL="0" indent="0" algn="just">
              <a:lnSpc>
                <a:spcPct val="100000"/>
              </a:lnSpc>
              <a:buNone/>
              <a:defRPr/>
            </a:pPr>
            <a:r>
              <a:rPr lang="pt-BR" altLang="pt-BR" b="1" dirty="0">
                <a:latin typeface="Montserrat" panose="00000500000000000000" pitchFamily="2" charset="0"/>
                <a:cs typeface="Arial" charset="0"/>
              </a:rPr>
              <a:t>	Onde Ele se manifesta? 	Como se revela?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245C17B1-AAAA-4B25-8FFA-2CEF45C1A463}"/>
              </a:ext>
            </a:extLst>
          </p:cNvPr>
          <p:cNvSpPr txBox="1"/>
          <p:nvPr/>
        </p:nvSpPr>
        <p:spPr>
          <a:xfrm>
            <a:off x="419674" y="951203"/>
            <a:ext cx="106962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0070C0"/>
                </a:solidFill>
                <a:latin typeface="Montserrat" panose="00000500000000000000" pitchFamily="50" charset="0"/>
              </a:rPr>
              <a:t>Família Assistida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BF008F66-BBBF-346E-283B-842B6E6F2E70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itchFamily="18" charset="0"/>
              </a:rPr>
              <a:t>FORMAÇÃO BÁSICA</a:t>
            </a:r>
          </a:p>
        </p:txBody>
      </p:sp>
    </p:spTree>
    <p:extLst>
      <p:ext uri="{BB962C8B-B14F-4D97-AF65-F5344CB8AC3E}">
        <p14:creationId xmlns:p14="http://schemas.microsoft.com/office/powerpoint/2010/main" val="114399267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60866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93E9A5DE-DA39-0110-8731-F6D60E8BB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3670810D-B85D-918F-E6D5-24C50135E372}"/>
              </a:ext>
            </a:extLst>
          </p:cNvPr>
          <p:cNvSpPr txBox="1"/>
          <p:nvPr/>
        </p:nvSpPr>
        <p:spPr>
          <a:xfrm>
            <a:off x="419674" y="1523896"/>
            <a:ext cx="106962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Montserrat" panose="00000500000000000000" pitchFamily="50" charset="0"/>
              </a:rPr>
              <a:t>Jesus Cristo está no Pobre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F8522C9-DE62-F39F-F9D9-CA447146B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3417" y="2269673"/>
            <a:ext cx="4340380" cy="424428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  <a:defRPr/>
            </a:pPr>
            <a:r>
              <a:rPr lang="pt-BR" altLang="pt-BR" dirty="0">
                <a:latin typeface="Montserrat" panose="00000500000000000000" pitchFamily="2" charset="0"/>
                <a:cs typeface="Arial" charset="0"/>
              </a:rPr>
              <a:t>“Responderá o Rei: - Em verdade eu vos declaro: todas as vezes que fizeste isto a um destes meus irmãos mais pequeninos, foi a mim mesmo que o fizestes”. </a:t>
            </a:r>
            <a:r>
              <a:rPr lang="pt-BR" altLang="pt-BR" sz="1600" b="1" dirty="0">
                <a:latin typeface="Montserrat" panose="00000500000000000000" pitchFamily="2" charset="0"/>
                <a:cs typeface="Arial" charset="0"/>
              </a:rPr>
              <a:t>(</a:t>
            </a:r>
            <a:r>
              <a:rPr lang="pt-BR" altLang="pt-BR" sz="1600" b="1" dirty="0" err="1">
                <a:latin typeface="Montserrat" panose="00000500000000000000" pitchFamily="2" charset="0"/>
                <a:cs typeface="Arial" charset="0"/>
              </a:rPr>
              <a:t>Mt</a:t>
            </a:r>
            <a:r>
              <a:rPr lang="pt-BR" altLang="pt-BR" sz="1600" b="1" dirty="0">
                <a:latin typeface="Montserrat" panose="00000500000000000000" pitchFamily="2" charset="0"/>
                <a:cs typeface="Arial" charset="0"/>
              </a:rPr>
              <a:t> 25, 40)</a:t>
            </a:r>
            <a:endParaRPr lang="pt-BR" altLang="pt-BR" b="1" dirty="0">
              <a:latin typeface="Montserrat" panose="00000500000000000000" pitchFamily="2" charset="0"/>
              <a:cs typeface="Arial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20199E9-8CB9-2EDD-D9B6-6B4C16E729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538" y="2269673"/>
            <a:ext cx="5038580" cy="4345500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B2A106AE-653F-4FDB-A200-80C705D05138}"/>
              </a:ext>
            </a:extLst>
          </p:cNvPr>
          <p:cNvSpPr txBox="1"/>
          <p:nvPr/>
        </p:nvSpPr>
        <p:spPr>
          <a:xfrm>
            <a:off x="419674" y="951203"/>
            <a:ext cx="106962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accent1"/>
                </a:solidFill>
                <a:latin typeface="Montserrat" panose="00000500000000000000" pitchFamily="50" charset="0"/>
              </a:rPr>
              <a:t>Família Assistida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BF008F66-BBBF-346E-283B-842B6E6F2E70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itchFamily="18" charset="0"/>
              </a:rPr>
              <a:t>FORMAÇÃO BÁSICA</a:t>
            </a:r>
          </a:p>
        </p:txBody>
      </p:sp>
    </p:spTree>
    <p:extLst>
      <p:ext uri="{BB962C8B-B14F-4D97-AF65-F5344CB8AC3E}">
        <p14:creationId xmlns:p14="http://schemas.microsoft.com/office/powerpoint/2010/main" val="343016823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93E9A5DE-DA39-0110-8731-F6D60E8BB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F8522C9-DE62-F39F-F9D9-CA447146B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109" y="2456213"/>
            <a:ext cx="11569781" cy="3859927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defRPr/>
            </a:pPr>
            <a:r>
              <a:rPr lang="pt-BR" altLang="pt-BR" dirty="0">
                <a:latin typeface="Montserrat" panose="00000500000000000000" pitchFamily="2" charset="0"/>
                <a:cs typeface="Arial" charset="0"/>
              </a:rPr>
              <a:t>A vocação dos membros da Sociedade, chamados vicentinos, é seguir Jesus Cristo servindo aqueles que precisam e, desta forma, dar testemunho do seu amor libertador, cheio de ternura e compaixão.</a:t>
            </a:r>
          </a:p>
          <a:p>
            <a:pPr algn="just">
              <a:lnSpc>
                <a:spcPct val="100000"/>
              </a:lnSpc>
              <a:defRPr/>
            </a:pPr>
            <a:r>
              <a:rPr lang="pt-BR" altLang="pt-BR" dirty="0">
                <a:latin typeface="Montserrat" panose="00000500000000000000" pitchFamily="2" charset="0"/>
                <a:cs typeface="Arial" charset="0"/>
              </a:rPr>
              <a:t>Os confrades e </a:t>
            </a:r>
            <a:r>
              <a:rPr lang="pt-BR" altLang="pt-BR" dirty="0" err="1">
                <a:latin typeface="Montserrat" panose="00000500000000000000" pitchFamily="2" charset="0"/>
                <a:cs typeface="Arial" charset="0"/>
              </a:rPr>
              <a:t>consócias</a:t>
            </a:r>
            <a:r>
              <a:rPr lang="pt-BR" altLang="pt-BR" dirty="0">
                <a:latin typeface="Montserrat" panose="00000500000000000000" pitchFamily="2" charset="0"/>
                <a:cs typeface="Arial" charset="0"/>
              </a:rPr>
              <a:t> mostram a sua entrega mediante o contato pessoa-a-pessoa. </a:t>
            </a:r>
          </a:p>
          <a:p>
            <a:pPr algn="just">
              <a:lnSpc>
                <a:spcPct val="100000"/>
              </a:lnSpc>
              <a:defRPr/>
            </a:pPr>
            <a:r>
              <a:rPr lang="pt-BR" altLang="pt-BR" dirty="0">
                <a:latin typeface="Montserrat" panose="00000500000000000000" pitchFamily="2" charset="0"/>
                <a:cs typeface="Arial" charset="0"/>
              </a:rPr>
              <a:t>O vicentino serve com Esperança”</a:t>
            </a:r>
          </a:p>
          <a:p>
            <a:pPr marL="0" indent="0" algn="just">
              <a:lnSpc>
                <a:spcPct val="100000"/>
              </a:lnSpc>
              <a:buNone/>
              <a:defRPr/>
            </a:pPr>
            <a:endParaRPr lang="pt-BR" altLang="pt-BR" b="1" dirty="0">
              <a:latin typeface="Montserrat" panose="00000500000000000000" pitchFamily="2" charset="0"/>
              <a:cs typeface="Arial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8C9BE3BB-B4E0-4B24-A172-7AC43E0668C6}"/>
              </a:ext>
            </a:extLst>
          </p:cNvPr>
          <p:cNvSpPr txBox="1"/>
          <p:nvPr/>
        </p:nvSpPr>
        <p:spPr>
          <a:xfrm>
            <a:off x="419674" y="951203"/>
            <a:ext cx="106962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accent1"/>
                </a:solidFill>
                <a:latin typeface="Montserrat" panose="00000500000000000000" pitchFamily="50" charset="0"/>
              </a:rPr>
              <a:t>Família Assistida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BF008F66-BBBF-346E-283B-842B6E6F2E70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itchFamily="18" charset="0"/>
              </a:rPr>
              <a:t>FORMAÇÃO BÁSICA</a:t>
            </a:r>
          </a:p>
        </p:txBody>
      </p:sp>
    </p:spTree>
    <p:extLst>
      <p:ext uri="{BB962C8B-B14F-4D97-AF65-F5344CB8AC3E}">
        <p14:creationId xmlns:p14="http://schemas.microsoft.com/office/powerpoint/2010/main" val="417613590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93E9A5DE-DA39-0110-8731-F6D60E8BB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3670810D-B85D-918F-E6D5-24C50135E372}"/>
              </a:ext>
            </a:extLst>
          </p:cNvPr>
          <p:cNvSpPr txBox="1"/>
          <p:nvPr/>
        </p:nvSpPr>
        <p:spPr>
          <a:xfrm>
            <a:off x="419674" y="1585205"/>
            <a:ext cx="106962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latin typeface="Montserrat" panose="00000500000000000000" pitchFamily="50" charset="0"/>
              </a:rPr>
              <a:t>É dever do vicentino: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F8522C9-DE62-F39F-F9D9-CA447146B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296" y="2557930"/>
            <a:ext cx="11569781" cy="3242370"/>
          </a:xfrm>
        </p:spPr>
        <p:txBody>
          <a:bodyPr>
            <a:noAutofit/>
          </a:bodyPr>
          <a:lstStyle/>
          <a:p>
            <a:pPr marL="514350" indent="-514350" algn="just">
              <a:lnSpc>
                <a:spcPct val="100000"/>
              </a:lnSpc>
              <a:buFont typeface="+mj-lt"/>
              <a:buAutoNum type="arabicPeriod"/>
              <a:defRPr/>
            </a:pPr>
            <a:r>
              <a:rPr lang="pt-BR" altLang="pt-BR" dirty="0">
                <a:latin typeface="Montserrat" panose="00000500000000000000" pitchFamily="2" charset="0"/>
                <a:cs typeface="Arial" charset="0"/>
              </a:rPr>
              <a:t>SERVIR OS POBRES NAS NECESSIDADES DELES.</a:t>
            </a:r>
          </a:p>
          <a:p>
            <a:pPr marL="514350" indent="-514350" algn="just">
              <a:lnSpc>
                <a:spcPct val="100000"/>
              </a:lnSpc>
              <a:buFont typeface="+mj-lt"/>
              <a:buAutoNum type="arabicPeriod"/>
              <a:defRPr/>
            </a:pPr>
            <a:r>
              <a:rPr lang="pt-BR" altLang="pt-BR" dirty="0">
                <a:latin typeface="Montserrat" panose="00000500000000000000" pitchFamily="2" charset="0"/>
                <a:cs typeface="Arial" charset="0"/>
              </a:rPr>
              <a:t>LUTAR  POR ELES E AO LADO DELES  EM BUSCA DE UMA VIDA JUSTA e FELIZ.</a:t>
            </a:r>
          </a:p>
          <a:p>
            <a:pPr marL="514350" indent="-514350" algn="just">
              <a:lnSpc>
                <a:spcPct val="100000"/>
              </a:lnSpc>
              <a:buFont typeface="+mj-lt"/>
              <a:buAutoNum type="arabicPeriod"/>
              <a:defRPr/>
            </a:pPr>
            <a:r>
              <a:rPr lang="pt-BR" altLang="pt-BR" b="1" dirty="0">
                <a:latin typeface="Montserrat" panose="00000500000000000000" pitchFamily="2" charset="0"/>
                <a:cs typeface="Arial" charset="0"/>
              </a:rPr>
              <a:t>DESCOBRIR O QUE O POBRE PRECISA: </a:t>
            </a:r>
          </a:p>
          <a:p>
            <a:pPr marL="0" indent="0" algn="just">
              <a:lnSpc>
                <a:spcPct val="100000"/>
              </a:lnSpc>
              <a:buNone/>
              <a:defRPr/>
            </a:pPr>
            <a:r>
              <a:rPr lang="pt-BR" altLang="pt-BR" dirty="0">
                <a:latin typeface="Montserrat" panose="00000500000000000000" pitchFamily="2" charset="0"/>
                <a:cs typeface="Arial" charset="0"/>
              </a:rPr>
              <a:t>É DE ESCOLA, É EMPREGO, É TRATAMENTO MÉDICO OU SER OUVIDO......</a:t>
            </a:r>
          </a:p>
          <a:p>
            <a:pPr marL="0" indent="0" algn="just">
              <a:lnSpc>
                <a:spcPct val="100000"/>
              </a:lnSpc>
              <a:buNone/>
              <a:defRPr/>
            </a:pPr>
            <a:endParaRPr lang="pt-BR" altLang="pt-BR" b="1" dirty="0">
              <a:latin typeface="Montserrat" panose="00000500000000000000" pitchFamily="2" charset="0"/>
              <a:cs typeface="Arial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10E04834-BA4E-4EA4-A647-01F333185ADE}"/>
              </a:ext>
            </a:extLst>
          </p:cNvPr>
          <p:cNvSpPr txBox="1"/>
          <p:nvPr/>
        </p:nvSpPr>
        <p:spPr>
          <a:xfrm>
            <a:off x="419674" y="951203"/>
            <a:ext cx="106962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accent1"/>
                </a:solidFill>
                <a:latin typeface="Montserrat" panose="00000500000000000000" pitchFamily="50" charset="0"/>
              </a:rPr>
              <a:t>Família Assistida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BF008F66-BBBF-346E-283B-842B6E6F2E70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itchFamily="18" charset="0"/>
              </a:rPr>
              <a:t>FORMAÇÃO BÁSICA</a:t>
            </a:r>
          </a:p>
        </p:txBody>
      </p:sp>
    </p:spTree>
    <p:extLst>
      <p:ext uri="{BB962C8B-B14F-4D97-AF65-F5344CB8AC3E}">
        <p14:creationId xmlns:p14="http://schemas.microsoft.com/office/powerpoint/2010/main" val="386897346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93E9A5DE-DA39-0110-8731-F6D60E8BB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3670810D-B85D-918F-E6D5-24C50135E372}"/>
              </a:ext>
            </a:extLst>
          </p:cNvPr>
          <p:cNvSpPr txBox="1"/>
          <p:nvPr/>
        </p:nvSpPr>
        <p:spPr>
          <a:xfrm>
            <a:off x="154133" y="1832095"/>
            <a:ext cx="106962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latin typeface="Montserrat" panose="00000500000000000000" pitchFamily="50" charset="0"/>
              </a:rPr>
              <a:t>É dever do vicentino: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F8522C9-DE62-F39F-F9D9-CA447146B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6092" y="3233058"/>
            <a:ext cx="9734843" cy="161127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  <a:defRPr/>
            </a:pPr>
            <a:r>
              <a:rPr lang="pt-BR" altLang="pt-BR" dirty="0">
                <a:latin typeface="Montserrat" panose="00000500000000000000" pitchFamily="2" charset="0"/>
                <a:cs typeface="Arial" charset="0"/>
              </a:rPr>
              <a:t>Fazer a visita domiciliar, pois ela nos ajuda a criar laços afetivos com os nossos assistidos e junto com eles podemos construir uma história.</a:t>
            </a:r>
          </a:p>
          <a:p>
            <a:pPr marL="0" indent="0" algn="just">
              <a:lnSpc>
                <a:spcPct val="100000"/>
              </a:lnSpc>
              <a:buNone/>
              <a:defRPr/>
            </a:pPr>
            <a:endParaRPr lang="pt-BR" altLang="pt-BR" b="1" dirty="0">
              <a:latin typeface="Montserrat" panose="00000500000000000000" pitchFamily="2" charset="0"/>
              <a:cs typeface="Arial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3F5AF38A-6D10-43B9-905C-CEF2ECB8A4B2}"/>
              </a:ext>
            </a:extLst>
          </p:cNvPr>
          <p:cNvSpPr txBox="1"/>
          <p:nvPr/>
        </p:nvSpPr>
        <p:spPr>
          <a:xfrm>
            <a:off x="419674" y="951203"/>
            <a:ext cx="106962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0070C0"/>
                </a:solidFill>
                <a:latin typeface="Montserrat" panose="00000500000000000000" pitchFamily="50" charset="0"/>
              </a:rPr>
              <a:t>Família Assistida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BF008F66-BBBF-346E-283B-842B6E6F2E70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itchFamily="18" charset="0"/>
              </a:rPr>
              <a:t>FORMAÇÃO BÁSICA</a:t>
            </a:r>
          </a:p>
        </p:txBody>
      </p:sp>
    </p:spTree>
    <p:extLst>
      <p:ext uri="{BB962C8B-B14F-4D97-AF65-F5344CB8AC3E}">
        <p14:creationId xmlns:p14="http://schemas.microsoft.com/office/powerpoint/2010/main" val="368280909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4" name="Retângulo 3">
            <a:extLst>
              <a:ext uri="{FF2B5EF4-FFF2-40B4-BE49-F238E27FC236}">
                <a16:creationId xmlns:a16="http://schemas.microsoft.com/office/drawing/2014/main" id="{BF008F66-BBBF-346E-283B-842B6E6F2E70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itchFamily="18" charset="0"/>
              </a:rPr>
              <a:t>FORMAÇÃO BÁSICA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3E9A5DE-DA39-0110-8731-F6D60E8BB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3F5AF38A-6D10-43B9-905C-CEF2ECB8A4B2}"/>
              </a:ext>
            </a:extLst>
          </p:cNvPr>
          <p:cNvSpPr txBox="1"/>
          <p:nvPr/>
        </p:nvSpPr>
        <p:spPr>
          <a:xfrm>
            <a:off x="419674" y="951203"/>
            <a:ext cx="106962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accent1"/>
                </a:solidFill>
                <a:latin typeface="Montserrat" panose="00000500000000000000" pitchFamily="50" charset="0"/>
              </a:rPr>
              <a:t>Família Assistida</a:t>
            </a:r>
          </a:p>
        </p:txBody>
      </p:sp>
      <p:sp>
        <p:nvSpPr>
          <p:cNvPr id="16" name="Espaço Reservado para Conteúdo 2">
            <a:extLst>
              <a:ext uri="{FF2B5EF4-FFF2-40B4-BE49-F238E27FC236}">
                <a16:creationId xmlns:a16="http://schemas.microsoft.com/office/drawing/2014/main" id="{2123CB01-EE05-424F-BC84-0B0C41187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8486" y="3115407"/>
            <a:ext cx="3645650" cy="2791390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pt-BR" dirty="0">
                <a:latin typeface="Montserrat" panose="00000500000000000000" pitchFamily="50" charset="0"/>
              </a:rPr>
              <a:t>DIGNIDADE, de</a:t>
            </a:r>
          </a:p>
          <a:p>
            <a:pPr marL="0" indent="0">
              <a:buNone/>
              <a:defRPr/>
            </a:pPr>
            <a:endParaRPr lang="pt-BR" dirty="0">
              <a:latin typeface="Montserrat" panose="00000500000000000000" pitchFamily="50" charset="0"/>
            </a:endParaRPr>
          </a:p>
          <a:p>
            <a:pPr marL="0" indent="0">
              <a:buNone/>
              <a:defRPr/>
            </a:pPr>
            <a:r>
              <a:rPr lang="pt-BR" dirty="0">
                <a:latin typeface="Montserrat" panose="00000500000000000000" pitchFamily="50" charset="0"/>
              </a:rPr>
              <a:t>INDEPENDÊNCIA e</a:t>
            </a:r>
          </a:p>
          <a:p>
            <a:pPr marL="0" indent="0">
              <a:buNone/>
              <a:defRPr/>
            </a:pPr>
            <a:endParaRPr lang="pt-BR" dirty="0">
              <a:latin typeface="Montserrat" panose="00000500000000000000" pitchFamily="50" charset="0"/>
            </a:endParaRPr>
          </a:p>
          <a:p>
            <a:pPr marL="0" indent="0">
              <a:buNone/>
              <a:defRPr/>
            </a:pPr>
            <a:r>
              <a:rPr lang="pt-BR" dirty="0">
                <a:latin typeface="Montserrat" panose="00000500000000000000" pitchFamily="50" charset="0"/>
              </a:rPr>
              <a:t>FELICIDADE</a:t>
            </a:r>
          </a:p>
          <a:p>
            <a:pPr marL="0" indent="0">
              <a:buNone/>
              <a:defRPr/>
            </a:pPr>
            <a:r>
              <a:rPr lang="pt-BR" dirty="0">
                <a:latin typeface="Montserrat" panose="00000500000000000000" pitchFamily="50" charset="0"/>
              </a:rPr>
              <a:t> 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D8E8B9A-0A30-4182-B195-B87CF96F2397}"/>
              </a:ext>
            </a:extLst>
          </p:cNvPr>
          <p:cNvSpPr txBox="1"/>
          <p:nvPr/>
        </p:nvSpPr>
        <p:spPr>
          <a:xfrm>
            <a:off x="3038622" y="2049173"/>
            <a:ext cx="61053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latin typeface="Montserrat" panose="00000500000000000000" pitchFamily="50" charset="0"/>
              </a:rPr>
              <a:t>Uma história de: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51455450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4" name="Retângulo 3">
            <a:extLst>
              <a:ext uri="{FF2B5EF4-FFF2-40B4-BE49-F238E27FC236}">
                <a16:creationId xmlns:a16="http://schemas.microsoft.com/office/drawing/2014/main" id="{BF008F66-BBBF-346E-283B-842B6E6F2E70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itchFamily="18" charset="0"/>
              </a:rPr>
              <a:t>FORMAÇÃO BÁSICA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3E9A5DE-DA39-0110-8731-F6D60E8BB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3F5AF38A-6D10-43B9-905C-CEF2ECB8A4B2}"/>
              </a:ext>
            </a:extLst>
          </p:cNvPr>
          <p:cNvSpPr txBox="1"/>
          <p:nvPr/>
        </p:nvSpPr>
        <p:spPr>
          <a:xfrm>
            <a:off x="419674" y="951203"/>
            <a:ext cx="106962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accent1"/>
                </a:solidFill>
                <a:latin typeface="Montserrat" panose="00000500000000000000" pitchFamily="50" charset="0"/>
              </a:rPr>
              <a:t>Família Assistida</a:t>
            </a:r>
          </a:p>
        </p:txBody>
      </p:sp>
      <p:sp>
        <p:nvSpPr>
          <p:cNvPr id="18" name="Espaço Reservado para Conteúdo 2">
            <a:extLst>
              <a:ext uri="{FF2B5EF4-FFF2-40B4-BE49-F238E27FC236}">
                <a16:creationId xmlns:a16="http://schemas.microsoft.com/office/drawing/2014/main" id="{205EED02-D940-4B79-B0D2-21237EE0CB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6193" y="2664871"/>
            <a:ext cx="8479669" cy="275833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pt-BR" dirty="0">
                <a:latin typeface="Montserrat" panose="00000500000000000000" pitchFamily="50" charset="0"/>
              </a:rPr>
              <a:t>ASSIM ESTAREMOS CUMPRINDO A</a:t>
            </a:r>
          </a:p>
          <a:p>
            <a:pPr marL="0" indent="0">
              <a:buNone/>
              <a:defRPr/>
            </a:pPr>
            <a:r>
              <a:rPr lang="pt-BR" dirty="0">
                <a:latin typeface="Montserrat" panose="00000500000000000000" pitchFamily="50" charset="0"/>
              </a:rPr>
              <a:t>NOSSA MISSÃO DE VICENTINOS.</a:t>
            </a:r>
          </a:p>
          <a:p>
            <a:pPr marL="0" indent="0">
              <a:buNone/>
              <a:defRPr/>
            </a:pPr>
            <a:endParaRPr lang="pt-BR" dirty="0">
              <a:latin typeface="Montserrat" panose="00000500000000000000" pitchFamily="50" charset="0"/>
            </a:endParaRPr>
          </a:p>
          <a:p>
            <a:pPr marL="0" indent="0">
              <a:buNone/>
              <a:defRPr/>
            </a:pPr>
            <a:r>
              <a:rPr lang="pt-BR" dirty="0">
                <a:latin typeface="Montserrat" panose="00000500000000000000" pitchFamily="50" charset="0"/>
              </a:rPr>
              <a:t>É POR ELAS E PARA ELAS QUE EXISTIMOS</a:t>
            </a:r>
          </a:p>
          <a:p>
            <a:pPr marL="0" indent="0">
              <a:buNone/>
              <a:defRPr/>
            </a:pPr>
            <a:r>
              <a:rPr lang="pt-BR" dirty="0">
                <a:latin typeface="Montserrat" panose="00000500000000000000" pitchFamily="50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781011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4" name="Retângulo 3">
            <a:extLst>
              <a:ext uri="{FF2B5EF4-FFF2-40B4-BE49-F238E27FC236}">
                <a16:creationId xmlns:a16="http://schemas.microsoft.com/office/drawing/2014/main" id="{BF008F66-BBBF-346E-283B-842B6E6F2E70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itchFamily="18" charset="0"/>
              </a:rPr>
              <a:t>FORMAÇÃO BÁSICA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3E9A5DE-DA39-0110-8731-F6D60E8BB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3670810D-B85D-918F-E6D5-24C50135E372}"/>
              </a:ext>
            </a:extLst>
          </p:cNvPr>
          <p:cNvSpPr txBox="1"/>
          <p:nvPr/>
        </p:nvSpPr>
        <p:spPr>
          <a:xfrm>
            <a:off x="311109" y="1241845"/>
            <a:ext cx="106962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accent1"/>
                </a:solidFill>
                <a:latin typeface="Montserrat" panose="00000500000000000000" pitchFamily="50" charset="0"/>
              </a:rPr>
              <a:t>Família Assistida - Como deve ser a visita?</a:t>
            </a:r>
            <a:endParaRPr lang="pt-BR" sz="3600" b="1" dirty="0">
              <a:solidFill>
                <a:schemeClr val="accent1"/>
              </a:solidFill>
              <a:latin typeface="Montserrat" panose="00000500000000000000" pitchFamily="50" charset="0"/>
            </a:endParaRP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F8522C9-DE62-F39F-F9D9-CA447146B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980" y="2120666"/>
            <a:ext cx="11851887" cy="423354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pt-BR" altLang="pt-BR" dirty="0">
                <a:latin typeface="Montserrat" panose="00000500000000000000" pitchFamily="2" charset="0"/>
                <a:cs typeface="Arial" charset="0"/>
              </a:rPr>
              <a:t>Acolher/ cumprimentar com alegria verdadeira,  olhando nos olhos.</a:t>
            </a:r>
          </a:p>
          <a:p>
            <a:pPr algn="just">
              <a:lnSpc>
                <a:spcPct val="100000"/>
              </a:lnSpc>
              <a:defRPr/>
            </a:pPr>
            <a:r>
              <a:rPr lang="pt-BR" altLang="pt-BR" dirty="0">
                <a:latin typeface="Montserrat" panose="00000500000000000000" pitchFamily="2" charset="0"/>
                <a:cs typeface="Arial" charset="0"/>
              </a:rPr>
              <a:t>Apresentar-se e dar a conhecer o motivo da visita</a:t>
            </a:r>
          </a:p>
          <a:p>
            <a:pPr algn="just">
              <a:lnSpc>
                <a:spcPct val="100000"/>
              </a:lnSpc>
              <a:defRPr/>
            </a:pPr>
            <a:r>
              <a:rPr lang="pt-BR" altLang="pt-BR" dirty="0">
                <a:latin typeface="Montserrat" panose="00000500000000000000" pitchFamily="2" charset="0"/>
                <a:cs typeface="Arial" charset="0"/>
              </a:rPr>
              <a:t>Desenvolver o motivo de forma informal (não fazer anotações ou preencher fichas) na 1ª visita</a:t>
            </a:r>
          </a:p>
          <a:p>
            <a:pPr algn="just">
              <a:lnSpc>
                <a:spcPct val="100000"/>
              </a:lnSpc>
              <a:defRPr/>
            </a:pPr>
            <a:r>
              <a:rPr lang="pt-BR" altLang="pt-BR" dirty="0">
                <a:latin typeface="Montserrat" panose="00000500000000000000" pitchFamily="2" charset="0"/>
                <a:cs typeface="Arial" charset="0"/>
              </a:rPr>
              <a:t>Ter atitude de afeto e companhia</a:t>
            </a:r>
          </a:p>
          <a:p>
            <a:pPr algn="just">
              <a:lnSpc>
                <a:spcPct val="100000"/>
              </a:lnSpc>
              <a:defRPr/>
            </a:pPr>
            <a:r>
              <a:rPr lang="pt-BR" altLang="pt-BR" dirty="0">
                <a:latin typeface="Montserrat" panose="00000500000000000000" pitchFamily="2" charset="0"/>
                <a:cs typeface="Arial" charset="0"/>
              </a:rPr>
              <a:t>Ficar o tempo necessário e retirar-se no tempo certo.</a:t>
            </a:r>
          </a:p>
          <a:p>
            <a:pPr algn="just">
              <a:lnSpc>
                <a:spcPct val="100000"/>
              </a:lnSpc>
              <a:defRPr/>
            </a:pPr>
            <a:r>
              <a:rPr lang="pt-BR" altLang="pt-BR" dirty="0">
                <a:latin typeface="Montserrat" panose="00000500000000000000" pitchFamily="2" charset="0"/>
                <a:cs typeface="Arial" charset="0"/>
              </a:rPr>
              <a:t>Deixar aberta a possibilidade de regressar.</a:t>
            </a:r>
          </a:p>
          <a:p>
            <a:pPr marL="0" indent="0" algn="just">
              <a:lnSpc>
                <a:spcPct val="100000"/>
              </a:lnSpc>
              <a:buNone/>
              <a:defRPr/>
            </a:pPr>
            <a:endParaRPr lang="pt-BR" altLang="pt-BR" b="1" dirty="0">
              <a:latin typeface="Montserrat" panose="00000500000000000000" pitchFamily="2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09329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BF008F66-BBBF-346E-283B-842B6E6F2E70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itchFamily="18" charset="0"/>
              </a:rPr>
              <a:t>FORMAÇÃO BÁSICA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3E9A5DE-DA39-0110-8731-F6D60E8BB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F8522C9-DE62-F39F-F9D9-CA447146B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2946" y="3014886"/>
            <a:ext cx="9624447" cy="2701814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defRPr/>
            </a:pPr>
            <a:r>
              <a:rPr lang="pt-BR" altLang="pt-BR" dirty="0">
                <a:latin typeface="Montserrat" panose="00000500000000000000" pitchFamily="2" charset="0"/>
                <a:cs typeface="Arial" charset="0"/>
              </a:rPr>
              <a:t>Preparar espiritualmente antes da visita  </a:t>
            </a:r>
          </a:p>
          <a:p>
            <a:pPr algn="just">
              <a:lnSpc>
                <a:spcPct val="100000"/>
              </a:lnSpc>
              <a:defRPr/>
            </a:pPr>
            <a:endParaRPr lang="pt-BR" altLang="pt-BR" dirty="0">
              <a:latin typeface="Montserrat" panose="00000500000000000000" pitchFamily="2" charset="0"/>
              <a:cs typeface="Arial" charset="0"/>
            </a:endParaRPr>
          </a:p>
          <a:p>
            <a:pPr algn="just">
              <a:lnSpc>
                <a:spcPct val="100000"/>
              </a:lnSpc>
              <a:defRPr/>
            </a:pPr>
            <a:r>
              <a:rPr lang="pt-BR" altLang="pt-BR" dirty="0">
                <a:latin typeface="Montserrat" panose="00000500000000000000" pitchFamily="2" charset="0"/>
                <a:cs typeface="Arial" charset="0"/>
              </a:rPr>
              <a:t>Buscar a orientação divina pela oração. </a:t>
            </a:r>
          </a:p>
          <a:p>
            <a:pPr marL="0" indent="0" algn="just">
              <a:lnSpc>
                <a:spcPct val="100000"/>
              </a:lnSpc>
              <a:buNone/>
              <a:defRPr/>
            </a:pPr>
            <a:r>
              <a:rPr lang="pt-BR" altLang="pt-BR" sz="1800" dirty="0">
                <a:latin typeface="Montserrat" panose="00000500000000000000" pitchFamily="2" charset="0"/>
                <a:cs typeface="Arial" charset="0"/>
              </a:rPr>
              <a:t>Item 2.7 pagina 186, regra edição 2023</a:t>
            </a:r>
            <a:endParaRPr lang="pt-BR" altLang="pt-BR" b="1" dirty="0">
              <a:latin typeface="Montserrat" panose="00000500000000000000" pitchFamily="2" charset="0"/>
              <a:cs typeface="Arial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569BA1BF-0417-4BCC-8DEC-94E1ACF0271B}"/>
              </a:ext>
            </a:extLst>
          </p:cNvPr>
          <p:cNvSpPr txBox="1"/>
          <p:nvPr/>
        </p:nvSpPr>
        <p:spPr>
          <a:xfrm>
            <a:off x="311109" y="1241845"/>
            <a:ext cx="106962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accent1"/>
                </a:solidFill>
                <a:latin typeface="Montserrat" panose="00000500000000000000" pitchFamily="50" charset="0"/>
              </a:rPr>
              <a:t>Família Assistida - Como deve ser a visita?</a:t>
            </a:r>
            <a:endParaRPr lang="pt-BR" sz="3600" b="1" dirty="0">
              <a:solidFill>
                <a:schemeClr val="accent1"/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49259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4" name="Retângulo 3">
            <a:extLst>
              <a:ext uri="{FF2B5EF4-FFF2-40B4-BE49-F238E27FC236}">
                <a16:creationId xmlns:a16="http://schemas.microsoft.com/office/drawing/2014/main" id="{BF008F66-BBBF-346E-283B-842B6E6F2E70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itchFamily="18" charset="0"/>
              </a:rPr>
              <a:t>FORMAÇÃO BÁSICA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3E9A5DE-DA39-0110-8731-F6D60E8BB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F8522C9-DE62-F39F-F9D9-CA447146B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784" y="3148121"/>
            <a:ext cx="5157080" cy="2564966"/>
          </a:xfrm>
        </p:spPr>
        <p:txBody>
          <a:bodyPr>
            <a:noAutofit/>
          </a:bodyPr>
          <a:lstStyle/>
          <a:p>
            <a:pPr marL="0" indent="0" algn="just">
              <a:buNone/>
              <a:defRPr/>
            </a:pPr>
            <a:r>
              <a:rPr lang="pt-BR" dirty="0">
                <a:latin typeface="Montserrat" panose="00000500000000000000" pitchFamily="2" charset="0"/>
                <a:cs typeface="Arial" charset="0"/>
              </a:rPr>
              <a:t>Tudo o que fizermos aos nossos assistidos será muito pouco diante de tudo o que Deus tem feito por nós.</a:t>
            </a:r>
            <a:endParaRPr lang="pt-BR" altLang="pt-BR" b="1" dirty="0">
              <a:latin typeface="Montserrat" panose="00000500000000000000" pitchFamily="2" charset="0"/>
              <a:cs typeface="Arial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CA5610E4-87DA-BC5F-65DD-B91DE61475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2463" y="2661557"/>
            <a:ext cx="4263400" cy="3595050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48D1A09E-B0AE-414B-8678-E18A99D774E1}"/>
              </a:ext>
            </a:extLst>
          </p:cNvPr>
          <p:cNvSpPr txBox="1"/>
          <p:nvPr/>
        </p:nvSpPr>
        <p:spPr>
          <a:xfrm>
            <a:off x="311109" y="1241845"/>
            <a:ext cx="106962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accent1"/>
                </a:solidFill>
                <a:latin typeface="Montserrat" panose="00000500000000000000" pitchFamily="50" charset="0"/>
              </a:rPr>
              <a:t>Família Assistida - Como deve ser a visita?</a:t>
            </a:r>
            <a:endParaRPr lang="pt-BR" sz="3600" b="1" dirty="0">
              <a:solidFill>
                <a:schemeClr val="accent1"/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057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0A8C830-1349-4DAC-9378-8E7647A5A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9797" y="2635410"/>
            <a:ext cx="7935132" cy="2091573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pt-BR" dirty="0">
                <a:latin typeface="Montserrat" panose="00000500000000000000" pitchFamily="50" charset="0"/>
                <a:cs typeface="Arial" charset="0"/>
              </a:rPr>
              <a:t> Possui uma hierarquia própria.</a:t>
            </a:r>
          </a:p>
          <a:p>
            <a:pPr algn="just">
              <a:defRPr/>
            </a:pPr>
            <a:endParaRPr lang="pt-BR" sz="1600" dirty="0">
              <a:latin typeface="Montserrat" panose="00000500000000000000" pitchFamily="50" charset="0"/>
              <a:cs typeface="Arial" charset="0"/>
            </a:endParaRPr>
          </a:p>
          <a:p>
            <a:pPr algn="just">
              <a:defRPr/>
            </a:pPr>
            <a:r>
              <a:rPr lang="pt-BR" dirty="0">
                <a:latin typeface="Montserrat" panose="00000500000000000000" pitchFamily="50" charset="0"/>
                <a:cs typeface="Arial" charset="0"/>
              </a:rPr>
              <a:t> Fundada em 1833, espalhou-se por todo o Planeta, mesmo nos países cuja religião não é o catolicismo.</a:t>
            </a:r>
            <a:endParaRPr lang="pt-BR" dirty="0">
              <a:latin typeface="Montserrat" panose="00000500000000000000" pitchFamily="50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3E9A5DE-DA39-0110-8731-F6D60E8BB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EE622F76-E411-4A9F-8B41-BDB65E09968D}"/>
              </a:ext>
            </a:extLst>
          </p:cNvPr>
          <p:cNvSpPr txBox="1"/>
          <p:nvPr/>
        </p:nvSpPr>
        <p:spPr>
          <a:xfrm>
            <a:off x="0" y="1130400"/>
            <a:ext cx="106027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0070C0"/>
                </a:solidFill>
                <a:latin typeface="Montserrat" panose="00000500000000000000" pitchFamily="2" charset="0"/>
              </a:rPr>
              <a:t>Organização da</a:t>
            </a:r>
            <a:r>
              <a:rPr lang="pt-BR" altLang="pt-BR" sz="2800" b="1" dirty="0">
                <a:solidFill>
                  <a:srgbClr val="0070C0"/>
                </a:solidFill>
                <a:latin typeface="Montserrat" panose="00000500000000000000" pitchFamily="2" charset="0"/>
              </a:rPr>
              <a:t> Sociedade de São Vicente de Paulo</a:t>
            </a:r>
            <a:endParaRPr lang="pt-BR" sz="2800" b="1" dirty="0">
              <a:solidFill>
                <a:srgbClr val="0070C0"/>
              </a:solidFill>
              <a:latin typeface="Montserrat" panose="00000500000000000000" pitchFamily="2" charset="0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BF008F66-BBBF-346E-283B-842B6E6F2E70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itchFamily="18" charset="0"/>
              </a:rPr>
              <a:t>FORMAÇÃO BÁSICA</a:t>
            </a:r>
          </a:p>
        </p:txBody>
      </p:sp>
    </p:spTree>
    <p:extLst>
      <p:ext uri="{BB962C8B-B14F-4D97-AF65-F5344CB8AC3E}">
        <p14:creationId xmlns:p14="http://schemas.microsoft.com/office/powerpoint/2010/main" val="174633832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6">
            <a:extLst>
              <a:ext uri="{FF2B5EF4-FFF2-40B4-BE49-F238E27FC236}">
                <a16:creationId xmlns:a16="http://schemas.microsoft.com/office/drawing/2014/main" id="{100F98AC-5F28-4059-8F7C-D00FD808D4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9813" y="2997201"/>
            <a:ext cx="7637462" cy="646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pt-BR" altLang="pt-BR" sz="3600" dirty="0">
                <a:latin typeface="+mj-lt"/>
              </a:rPr>
              <a:t>Apresentar o vídeo institucional do CNB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29FA491B-7B62-4CD6-87E2-59005FE6ED48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itchFamily="18" charset="0"/>
              </a:rPr>
              <a:t>FORMAÇÃO BÁSICA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21F48132-005E-42FB-A342-37571C349E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19" name="Agrupar 18">
            <a:extLst>
              <a:ext uri="{FF2B5EF4-FFF2-40B4-BE49-F238E27FC236}">
                <a16:creationId xmlns:a16="http://schemas.microsoft.com/office/drawing/2014/main" id="{2C0A18D5-BD82-4604-BB8D-F7634D4BD758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E3561F01-30FC-4368-A4FB-51F932346897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21" name="Agrupar 20">
              <a:extLst>
                <a:ext uri="{FF2B5EF4-FFF2-40B4-BE49-F238E27FC236}">
                  <a16:creationId xmlns:a16="http://schemas.microsoft.com/office/drawing/2014/main" id="{D2476B11-1F87-4ADE-9F8B-4BECE65BF5CD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22" name="Retângulo 21">
                <a:extLst>
                  <a:ext uri="{FF2B5EF4-FFF2-40B4-BE49-F238E27FC236}">
                    <a16:creationId xmlns:a16="http://schemas.microsoft.com/office/drawing/2014/main" id="{3A9ED428-F5BD-4D9D-AAA9-B368CA528639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71233463-460E-47E0-8526-2EF06450F905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</p:cSld>
  <p:clrMapOvr>
    <a:masterClrMapping/>
  </p:clrMapOvr>
  <p:transition spd="slow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id="{B75C4FD3-8A23-4170-9D91-4D4B3C8FE43E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07F27E93-A654-4FBB-BEBE-D8DA7E08E125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8" name="Agrupar 7">
              <a:extLst>
                <a:ext uri="{FF2B5EF4-FFF2-40B4-BE49-F238E27FC236}">
                  <a16:creationId xmlns:a16="http://schemas.microsoft.com/office/drawing/2014/main" id="{D4AAACE4-E90F-4A52-8617-9D469A802C7C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2A6CE31F-AD77-4616-B330-B72BB36F4CA5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26EC8621-2C05-40EC-98D5-A67FF1F8CBA7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</p:grpSp>
      <p:sp>
        <p:nvSpPr>
          <p:cNvPr id="2" name="Retângulo 1"/>
          <p:cNvSpPr/>
          <p:nvPr/>
        </p:nvSpPr>
        <p:spPr>
          <a:xfrm>
            <a:off x="0" y="4625542"/>
            <a:ext cx="12191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pt-BR" sz="2800" b="1" dirty="0">
                <a:solidFill>
                  <a:srgbClr val="0070C0"/>
                </a:solidFill>
                <a:latin typeface="Montserrat"/>
                <a:cs typeface="Arial" panose="020B0604020202020204" pitchFamily="34" charset="0"/>
              </a:rPr>
              <a:t>Louvado Seja Nosso Senhor Jesus Cristo! </a:t>
            </a:r>
          </a:p>
          <a:p>
            <a:pPr algn="ctr" defTabSz="685800">
              <a:defRPr/>
            </a:pPr>
            <a:r>
              <a:rPr lang="pt-BR" sz="2800" b="1" dirty="0">
                <a:solidFill>
                  <a:srgbClr val="0070C0"/>
                </a:solidFill>
                <a:latin typeface="Montserrat"/>
                <a:cs typeface="Arial" panose="020B0604020202020204" pitchFamily="34" charset="0"/>
              </a:rPr>
              <a:t>ecafo@ssvpbrasil.org.br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567" y="1065324"/>
            <a:ext cx="5352866" cy="273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6572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0A8C830-1349-4DAC-9378-8E7647A5A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394182"/>
            <a:ext cx="12191999" cy="37896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altLang="pt-BR" dirty="0">
                <a:latin typeface="Montserrat" pitchFamily="2" charset="0"/>
              </a:rPr>
              <a:t>- Está presente em mais de </a:t>
            </a:r>
            <a:r>
              <a:rPr lang="pt-BR" dirty="0">
                <a:latin typeface="Montserrat" panose="00000500000000000000"/>
              </a:rPr>
              <a:t>155 Territórios</a:t>
            </a:r>
            <a:endParaRPr lang="pt-BR" altLang="pt-BR" dirty="0">
              <a:latin typeface="Montserrat" panose="00000500000000000000"/>
            </a:endParaRPr>
          </a:p>
          <a:p>
            <a:pPr marL="0" indent="0">
              <a:buNone/>
            </a:pPr>
            <a:endParaRPr lang="pt-BR" altLang="pt-BR" sz="1600" dirty="0">
              <a:latin typeface="Montserrat" pitchFamily="2" charset="0"/>
            </a:endParaRPr>
          </a:p>
          <a:p>
            <a:pPr marL="0" indent="0">
              <a:buNone/>
            </a:pPr>
            <a:r>
              <a:rPr lang="pt-BR" altLang="pt-BR" sz="1600" dirty="0">
                <a:latin typeface="Montserrat" pitchFamily="2" charset="0"/>
              </a:rPr>
              <a:t>- </a:t>
            </a:r>
            <a:r>
              <a:rPr lang="pt-BR" altLang="pt-BR" dirty="0">
                <a:latin typeface="Montserrat" pitchFamily="2" charset="0"/>
              </a:rPr>
              <a:t>48 mil Conferências.</a:t>
            </a:r>
          </a:p>
          <a:p>
            <a:endParaRPr lang="pt-BR" altLang="pt-BR" sz="1600" dirty="0">
              <a:latin typeface="Montserrat" pitchFamily="2" charset="0"/>
            </a:endParaRPr>
          </a:p>
          <a:p>
            <a:pPr marL="0" indent="0">
              <a:buNone/>
            </a:pPr>
            <a:r>
              <a:rPr lang="en-US" altLang="pt-BR" dirty="0">
                <a:latin typeface="Montserrat" pitchFamily="2" charset="0"/>
              </a:rPr>
              <a:t>- 800</a:t>
            </a:r>
            <a:r>
              <a:rPr lang="pt-BR" altLang="pt-BR" dirty="0">
                <a:latin typeface="Montserrat" pitchFamily="2" charset="0"/>
              </a:rPr>
              <a:t>.000 membros.</a:t>
            </a:r>
          </a:p>
          <a:p>
            <a:endParaRPr lang="pt-BR" altLang="pt-BR" sz="1600" dirty="0">
              <a:latin typeface="Montserrat" pitchFamily="2" charset="0"/>
            </a:endParaRPr>
          </a:p>
          <a:p>
            <a:pPr marL="0" indent="0">
              <a:buNone/>
            </a:pPr>
            <a:r>
              <a:rPr lang="en-US" altLang="pt-BR" dirty="0">
                <a:latin typeface="Montserrat" pitchFamily="2" charset="0"/>
              </a:rPr>
              <a:t>- A</a:t>
            </a:r>
            <a:r>
              <a:rPr lang="pt-BR" altLang="pt-BR" dirty="0" err="1">
                <a:latin typeface="Montserrat" pitchFamily="2" charset="0"/>
              </a:rPr>
              <a:t>uxilia</a:t>
            </a:r>
            <a:r>
              <a:rPr lang="pt-BR" altLang="pt-BR" dirty="0">
                <a:latin typeface="Montserrat" pitchFamily="2" charset="0"/>
              </a:rPr>
              <a:t> diariamente uma média de 30 milhões de pessoas</a:t>
            </a:r>
          </a:p>
          <a:p>
            <a:pPr marL="0" indent="0">
              <a:buNone/>
            </a:pPr>
            <a:r>
              <a:rPr lang="pt-BR" altLang="pt-BR" sz="2000" dirty="0">
                <a:latin typeface="Montserrat" pitchFamily="2" charset="0"/>
              </a:rPr>
              <a:t>Site do CGI - https://www.ssvpglobal.org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3E9A5DE-DA39-0110-8731-F6D60E8BB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363BD1AA-2A59-4E88-9C3A-89BF3F07CE99}"/>
              </a:ext>
            </a:extLst>
          </p:cNvPr>
          <p:cNvSpPr txBox="1"/>
          <p:nvPr/>
        </p:nvSpPr>
        <p:spPr>
          <a:xfrm>
            <a:off x="0" y="1130400"/>
            <a:ext cx="106027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0070C0"/>
                </a:solidFill>
                <a:latin typeface="Montserrat" panose="00000500000000000000" pitchFamily="2" charset="0"/>
              </a:rPr>
              <a:t>Organização da</a:t>
            </a:r>
            <a:r>
              <a:rPr lang="pt-BR" altLang="pt-BR" sz="2800" b="1" dirty="0">
                <a:solidFill>
                  <a:srgbClr val="0070C0"/>
                </a:solidFill>
                <a:latin typeface="Montserrat" panose="00000500000000000000" pitchFamily="2" charset="0"/>
              </a:rPr>
              <a:t> Sociedade de São Vicente de Paulo</a:t>
            </a:r>
            <a:endParaRPr lang="pt-BR" sz="2800" b="1" dirty="0">
              <a:solidFill>
                <a:srgbClr val="0070C0"/>
              </a:solidFill>
              <a:latin typeface="Montserrat" panose="00000500000000000000" pitchFamily="2" charset="0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BF008F66-BBBF-346E-283B-842B6E6F2E70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itchFamily="18" charset="0"/>
              </a:rPr>
              <a:t>FORMAÇÃO BÁSICA</a:t>
            </a:r>
          </a:p>
        </p:txBody>
      </p:sp>
    </p:spTree>
    <p:extLst>
      <p:ext uri="{BB962C8B-B14F-4D97-AF65-F5344CB8AC3E}">
        <p14:creationId xmlns:p14="http://schemas.microsoft.com/office/powerpoint/2010/main" val="4059092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0A8C830-1349-4DAC-9378-8E7647A5A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002" y="3145875"/>
            <a:ext cx="10515600" cy="1851791"/>
          </a:xfrm>
        </p:spPr>
        <p:txBody>
          <a:bodyPr>
            <a:noAutofit/>
          </a:bodyPr>
          <a:lstStyle/>
          <a:p>
            <a:pPr marL="0" indent="0" algn="just">
              <a:buNone/>
              <a:defRPr/>
            </a:pPr>
            <a:r>
              <a:rPr lang="pt-BR" dirty="0">
                <a:latin typeface="Montserrat" panose="00000500000000000000" pitchFamily="50" charset="0"/>
                <a:cs typeface="Arial" charset="0"/>
              </a:rPr>
              <a:t>As Unidades Vicentinas são vinculadas entre si por uma hierarquia própria (Conselhos) e são unidas por uma “Regra” que regulamenta seu funcionamento mundial, adaptada de acordo com a realidade de cada país.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3E9A5DE-DA39-0110-8731-F6D60E8BB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08D165C5-3553-491F-9862-F9623C2F81E3}"/>
              </a:ext>
            </a:extLst>
          </p:cNvPr>
          <p:cNvSpPr txBox="1"/>
          <p:nvPr/>
        </p:nvSpPr>
        <p:spPr>
          <a:xfrm>
            <a:off x="0" y="1130400"/>
            <a:ext cx="106027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0070C0"/>
                </a:solidFill>
                <a:latin typeface="Montserrat" panose="00000500000000000000" pitchFamily="2" charset="0"/>
              </a:rPr>
              <a:t>Organização da</a:t>
            </a:r>
            <a:r>
              <a:rPr lang="pt-BR" altLang="pt-BR" sz="2800" b="1" dirty="0">
                <a:solidFill>
                  <a:srgbClr val="0070C0"/>
                </a:solidFill>
                <a:latin typeface="Montserrat" panose="00000500000000000000" pitchFamily="2" charset="0"/>
              </a:rPr>
              <a:t> Sociedade de São Vicente de Paulo</a:t>
            </a:r>
            <a:endParaRPr lang="pt-BR" sz="2800" b="1" dirty="0">
              <a:solidFill>
                <a:srgbClr val="0070C0"/>
              </a:solidFill>
              <a:latin typeface="Montserrat" panose="00000500000000000000" pitchFamily="2" charset="0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BF008F66-BBBF-346E-283B-842B6E6F2E70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itchFamily="18" charset="0"/>
              </a:rPr>
              <a:t>FORMAÇÃO BÁSICA</a:t>
            </a:r>
          </a:p>
        </p:txBody>
      </p:sp>
    </p:spTree>
    <p:extLst>
      <p:ext uri="{BB962C8B-B14F-4D97-AF65-F5344CB8AC3E}">
        <p14:creationId xmlns:p14="http://schemas.microsoft.com/office/powerpoint/2010/main" val="3199894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0A8C830-1349-4DAC-9378-8E7647A5A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0442" y="2743200"/>
            <a:ext cx="9176084" cy="3219254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pt-BR" dirty="0">
                <a:latin typeface="Montserrat" panose="00000500000000000000" pitchFamily="50" charset="0"/>
                <a:cs typeface="Arial" charset="0"/>
              </a:rPr>
              <a:t>CGI – também denominado “Confederação Internacional da SSVP”  sede em Paris. </a:t>
            </a:r>
          </a:p>
          <a:p>
            <a:pPr algn="just">
              <a:defRPr/>
            </a:pPr>
            <a:endParaRPr lang="pt-BR" dirty="0">
              <a:latin typeface="Montserrat" panose="00000500000000000000" pitchFamily="50" charset="0"/>
              <a:cs typeface="Arial" charset="0"/>
            </a:endParaRPr>
          </a:p>
          <a:p>
            <a:pPr algn="just">
              <a:defRPr/>
            </a:pPr>
            <a:r>
              <a:rPr lang="pt-BR" dirty="0">
                <a:latin typeface="Montserrat" panose="00000500000000000000" pitchFamily="50" charset="0"/>
                <a:cs typeface="Arial" charset="0"/>
              </a:rPr>
              <a:t>Cabe a ele representar a SSVP junto à Santa Sé; e a  todos os Organismos Internacionais religiosos e civis e qualquer Entidade  pública ou Privada.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3E9A5DE-DA39-0110-8731-F6D60E8BB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3670810D-B85D-918F-E6D5-24C50135E372}"/>
              </a:ext>
            </a:extLst>
          </p:cNvPr>
          <p:cNvSpPr txBox="1"/>
          <p:nvPr/>
        </p:nvSpPr>
        <p:spPr>
          <a:xfrm>
            <a:off x="253218" y="1034543"/>
            <a:ext cx="106962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0070C0"/>
                </a:solidFill>
                <a:latin typeface="Montserrat" panose="00000500000000000000" pitchFamily="50" charset="0"/>
              </a:rPr>
              <a:t>Hierarquia </a:t>
            </a:r>
            <a:r>
              <a:rPr lang="pt-BR" sz="2800" b="1" dirty="0">
                <a:solidFill>
                  <a:srgbClr val="0070C0"/>
                </a:solidFill>
                <a:latin typeface="Montserrat" panose="00000500000000000000" pitchFamily="2" charset="0"/>
              </a:rPr>
              <a:t>da</a:t>
            </a:r>
            <a:r>
              <a:rPr lang="pt-BR" altLang="pt-BR" sz="2800" b="1" dirty="0">
                <a:solidFill>
                  <a:srgbClr val="0070C0"/>
                </a:solidFill>
                <a:latin typeface="Montserrat" panose="00000500000000000000" pitchFamily="2" charset="0"/>
              </a:rPr>
              <a:t> Sociedade de São Vicente de Paulo</a:t>
            </a:r>
            <a:endParaRPr lang="pt-BR" sz="2800" b="1" dirty="0">
              <a:solidFill>
                <a:srgbClr val="0070C0"/>
              </a:solidFill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BF008F66-BBBF-346E-283B-842B6E6F2E70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itchFamily="18" charset="0"/>
              </a:rPr>
              <a:t>FORMAÇÃO BÁSICA</a:t>
            </a:r>
          </a:p>
        </p:txBody>
      </p:sp>
    </p:spTree>
    <p:extLst>
      <p:ext uri="{BB962C8B-B14F-4D97-AF65-F5344CB8AC3E}">
        <p14:creationId xmlns:p14="http://schemas.microsoft.com/office/powerpoint/2010/main" val="30805706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2748</Words>
  <Application>Microsoft Office PowerPoint</Application>
  <PresentationFormat>Widescreen</PresentationFormat>
  <Paragraphs>358</Paragraphs>
  <Slides>61</Slides>
  <Notes>11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61</vt:i4>
      </vt:variant>
    </vt:vector>
  </HeadingPairs>
  <TitlesOfParts>
    <vt:vector size="67" baseType="lpstr">
      <vt:lpstr>Arial</vt:lpstr>
      <vt:lpstr>Calibri</vt:lpstr>
      <vt:lpstr>Calibri Light</vt:lpstr>
      <vt:lpstr>Garamond</vt:lpstr>
      <vt:lpstr>Montserrat</vt:lpstr>
      <vt:lpstr>Tema do Office</vt:lpstr>
      <vt:lpstr>Apresentação do PowerPoint</vt:lpstr>
      <vt:lpstr>Formação Básica 1ª parte</vt:lpstr>
      <vt:lpstr>Formação Básica 1ª parte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Todas as Unidades</vt:lpstr>
      <vt:lpstr>Apresentação do PowerPoint</vt:lpstr>
      <vt:lpstr>Apresentação do PowerPoint</vt:lpstr>
      <vt:lpstr>Apresentação do PowerPoint</vt:lpstr>
      <vt:lpstr>Apresentação do PowerPoint</vt:lpstr>
      <vt:lpstr>Formação Básica 1ª parte</vt:lpstr>
      <vt:lpstr>MISSÃO</vt:lpstr>
      <vt:lpstr>VISÃO</vt:lpstr>
      <vt:lpstr>VALORES</vt:lpstr>
      <vt:lpstr>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Formação Básica 1ª parte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</dc:creator>
  <cp:lastModifiedBy>USUARIO</cp:lastModifiedBy>
  <cp:revision>67</cp:revision>
  <dcterms:created xsi:type="dcterms:W3CDTF">2022-08-23T14:33:21Z</dcterms:created>
  <dcterms:modified xsi:type="dcterms:W3CDTF">2023-06-26T21:21:11Z</dcterms:modified>
</cp:coreProperties>
</file>